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  <p:sldMasterId id="2147483722" r:id="rId5"/>
  </p:sldMasterIdLst>
  <p:notesMasterIdLst>
    <p:notesMasterId r:id="rId28"/>
  </p:notesMasterIdLst>
  <p:handoutMasterIdLst>
    <p:handoutMasterId r:id="rId29"/>
  </p:handoutMasterIdLst>
  <p:sldIdLst>
    <p:sldId id="256" r:id="rId6"/>
    <p:sldId id="258" r:id="rId7"/>
    <p:sldId id="259" r:id="rId8"/>
    <p:sldId id="275" r:id="rId9"/>
    <p:sldId id="262" r:id="rId10"/>
    <p:sldId id="282" r:id="rId11"/>
    <p:sldId id="261" r:id="rId12"/>
    <p:sldId id="263" r:id="rId13"/>
    <p:sldId id="283" r:id="rId14"/>
    <p:sldId id="264" r:id="rId15"/>
    <p:sldId id="277" r:id="rId16"/>
    <p:sldId id="279" r:id="rId17"/>
    <p:sldId id="266" r:id="rId18"/>
    <p:sldId id="284" r:id="rId19"/>
    <p:sldId id="268" r:id="rId20"/>
    <p:sldId id="276" r:id="rId21"/>
    <p:sldId id="280" r:id="rId22"/>
    <p:sldId id="271" r:id="rId23"/>
    <p:sldId id="272" r:id="rId24"/>
    <p:sldId id="273" r:id="rId25"/>
    <p:sldId id="274" r:id="rId26"/>
    <p:sldId id="278" r:id="rId27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  <p:cmAuthor id="3" name="Aleksandar Rakonjac" initials="AR" lastIdx="1" clrIdx="3">
    <p:extLst>
      <p:ext uri="{19B8F6BF-5375-455C-9EA6-DF929625EA0E}">
        <p15:presenceInfo xmlns:p15="http://schemas.microsoft.com/office/powerpoint/2012/main" userId="S-1-5-21-2523342243-1561571154-2557934815-12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9250" autoAdjust="0"/>
  </p:normalViewPr>
  <p:slideViewPr>
    <p:cSldViewPr>
      <p:cViewPr varScale="1">
        <p:scale>
          <a:sx n="102" d="100"/>
          <a:sy n="102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radjanski%20budzet%20primeri\gradjanski-budzet-pite-format%20NC%202501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ksandar.rakonjac\Downloads\Gradjanski%20vodic%20kroz%20Odluku%20o%20budzetu%20OPSTINE\Prilog%202%20-%20Pomocni%20dokument%20za%20tabele%20i%20grafik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ksandar.rakonjac\Downloads\Gradjanski%20vodic%20kroz%20Odluku%20o%20budzetu%20OPSTINE\Prilog%202%20-%20Pomocni%20dokument%20za%20tabele%20i%20grafik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r-Cyrl-RS"/>
              <a:t>Структура прихода и примања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4.2935044254342114E-3"/>
                  <c:y val="-2.4600643583379999E-2"/>
                </c:manualLayout>
              </c:layout>
              <c:tx>
                <c:rich>
                  <a:bodyPr/>
                  <a:lstStyle/>
                  <a:p>
                    <a:fld id="{AECE3897-D50B-46A7-B0F8-1A212FBA5A2D}" type="CATEGORYNAME">
                      <a:rPr lang="sr-Cyrl-RS" dirty="0"/>
                      <a:pPr/>
                      <a:t>[CATEGORY NAME]</a:t>
                    </a:fld>
                    <a:r>
                      <a:rPr lang="sr-Cyrl-RS" baseline="0" dirty="0"/>
                      <a:t>
59,36%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sr-Cyrl-RS" baseline="0" dirty="0"/>
                      <a:t>Трансфери
34,47%</a:t>
                    </a:r>
                    <a:endParaRPr lang="sr-Cyrl-R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76C-4AB1-9E93-3921DE0FC15C}"/>
                </c:ext>
              </c:extLst>
            </c:dLbl>
            <c:dLbl>
              <c:idx val="2"/>
              <c:layout>
                <c:manualLayout>
                  <c:x val="4.2949015040300242E-2"/>
                  <c:y val="-1.4606515362050331E-2"/>
                </c:manualLayout>
              </c:layout>
              <c:tx>
                <c:rich>
                  <a:bodyPr/>
                  <a:lstStyle/>
                  <a:p>
                    <a:r>
                      <a:rPr lang="sr-Cyrl-RS" baseline="0" dirty="0"/>
                      <a:t>Непорески приходи
3,12%</a:t>
                    </a:r>
                    <a:endParaRPr lang="sr-Cyrl-R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baseline="0" dirty="0"/>
                      <a:t>Меморандумске ставке за рефундацију расхода
0,10%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76C-4AB1-9E93-3921DE0FC15C}"/>
                </c:ext>
              </c:extLst>
            </c:dLbl>
            <c:dLbl>
              <c:idx val="4"/>
              <c:layout>
                <c:manualLayout>
                  <c:x val="-0.1865477678156178"/>
                  <c:y val="1.3032700324224178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Текући доброољни трансфери од физичких и правних лица
0,11%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3.9034411915767814E-2"/>
                  <c:y val="-4.078431372549018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из ранијих година</a:t>
                    </a:r>
                    <a:r>
                      <a:rPr lang="ru-RU" baseline="0" dirty="0"/>
                      <a:t>
2,84%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6C-4AB1-9E93-3921DE0FC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sr-Cyrl-RS"/>
              <a:t>Структура расхода и издатака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87"/>
          <c:h val="0.47396905974988418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59-41A2-AD3D-38F6860D57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59-41A2-AD3D-38F6860D57DE}"/>
              </c:ext>
            </c:extLst>
          </c:dPt>
          <c:dPt>
            <c:idx val="2"/>
            <c:bubble3D val="0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59-41A2-AD3D-38F6860D57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59-41A2-AD3D-38F6860D57D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59-41A2-AD3D-38F6860D57D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59-41A2-AD3D-38F6860D57D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59-41A2-AD3D-38F6860D57D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9059-41A2-AD3D-38F6860D57D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D277-4584-AA35-6A6A2D831D21}"/>
              </c:ext>
            </c:extLst>
          </c:dPt>
          <c:dLbls>
            <c:dLbl>
              <c:idx val="0"/>
              <c:layout>
                <c:manualLayout>
                  <c:x val="0.10888546481766821"/>
                  <c:y val="-8.4705882352941173E-2"/>
                </c:manualLayout>
              </c:layout>
              <c:tx>
                <c:rich>
                  <a:bodyPr/>
                  <a:lstStyle/>
                  <a:p>
                    <a:fld id="{400DDD7D-88B9-40FC-BFC4-00A8B5811F98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25,51%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59-41A2-AD3D-38F6860D57DE}"/>
                </c:ext>
              </c:extLst>
            </c:dLbl>
            <c:dLbl>
              <c:idx val="1"/>
              <c:layout>
                <c:manualLayout>
                  <c:x val="3.6979969183359017E-2"/>
                  <c:y val="0.1380392156862745"/>
                </c:manualLayout>
              </c:layout>
              <c:tx>
                <c:rich>
                  <a:bodyPr/>
                  <a:lstStyle/>
                  <a:p>
                    <a:fld id="{993B379D-46A6-4D29-B0E3-69C87740B865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32,73%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59-41A2-AD3D-38F6860D57DE}"/>
                </c:ext>
              </c:extLst>
            </c:dLbl>
            <c:dLbl>
              <c:idx val="2"/>
              <c:layout>
                <c:manualLayout>
                  <c:x val="-8.4232152028762192E-2"/>
                  <c:y val="2.5098039215686273E-2"/>
                </c:manualLayout>
              </c:layout>
              <c:tx>
                <c:rich>
                  <a:bodyPr/>
                  <a:lstStyle/>
                  <a:p>
                    <a:fld id="{C7A092AA-D0B2-4985-85AF-3040C67293BF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1,89%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59-41A2-AD3D-38F6860D57DE}"/>
                </c:ext>
              </c:extLst>
            </c:dLbl>
            <c:dLbl>
              <c:idx val="3"/>
              <c:layout>
                <c:manualLayout>
                  <c:x val="-8.6286594761171037E-2"/>
                  <c:y val="3.7647058823529408E-2"/>
                </c:manualLayout>
              </c:layout>
              <c:tx>
                <c:rich>
                  <a:bodyPr/>
                  <a:lstStyle/>
                  <a:p>
                    <a:fld id="{5AC81EC6-662C-4033-A7CE-B40EACDDFFA5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15,22%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59-41A2-AD3D-38F6860D57DE}"/>
                </c:ext>
              </c:extLst>
            </c:dLbl>
            <c:dLbl>
              <c:idx val="4"/>
              <c:layout>
                <c:manualLayout>
                  <c:x val="-4.3143297380585519E-2"/>
                  <c:y val="-3.7647058823529408E-2"/>
                </c:manualLayout>
              </c:layout>
              <c:tx>
                <c:rich>
                  <a:bodyPr/>
                  <a:lstStyle/>
                  <a:p>
                    <a:fld id="{918F0D5E-DCA1-4900-A357-148F36BEB11B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4,80%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59-41A2-AD3D-38F6860D57DE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19"/>
                </c:manualLayout>
              </c:layout>
              <c:tx>
                <c:rich>
                  <a:bodyPr/>
                  <a:lstStyle/>
                  <a:p>
                    <a:fld id="{98DE1315-3EEB-4853-A92B-43B557D7FACB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4,84%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59-41A2-AD3D-38F6860D57DE}"/>
                </c:ext>
              </c:extLst>
            </c:dLbl>
            <c:dLbl>
              <c:idx val="6"/>
              <c:layout>
                <c:manualLayout>
                  <c:x val="-6.1633281972265025E-3"/>
                  <c:y val="-0.12862745098039213"/>
                </c:manualLayout>
              </c:layout>
              <c:tx>
                <c:rich>
                  <a:bodyPr/>
                  <a:lstStyle/>
                  <a:p>
                    <a:fld id="{8150DD15-5B4C-467B-8089-B088D2C27213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14,48%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59-41A2-AD3D-38F6860D57DE}"/>
                </c:ext>
              </c:extLst>
            </c:dLbl>
            <c:dLbl>
              <c:idx val="7"/>
              <c:layout>
                <c:manualLayout>
                  <c:x val="7.6014381099126865E-2"/>
                  <c:y val="-0.10980392156862746"/>
                </c:manualLayout>
              </c:layout>
              <c:tx>
                <c:rich>
                  <a:bodyPr/>
                  <a:lstStyle/>
                  <a:p>
                    <a:fld id="{D20EB437-582D-4FB4-AD5A-1C27FD2CAD58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0,49%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9059-41A2-AD3D-38F6860D57D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D0FCC458-822D-4CE8-B728-33099F06D211}" type="CATEGORYNAME">
                      <a:rPr lang="sr-Cyrl-RS"/>
                      <a:pPr/>
                      <a:t>[CATEGORY NAME]</a:t>
                    </a:fld>
                    <a:r>
                      <a:rPr lang="sr-Cyrl-RS" baseline="0"/>
                      <a:t>
0,04%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D277-4584-AA35-6A6A2D831D21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izdaci'!$C$6:$C$14</c:f>
              <c:strCache>
                <c:ptCount val="9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  <c:pt idx="8">
                  <c:v>отплата камата</c:v>
                </c:pt>
              </c:strCache>
            </c:strRef>
          </c:cat>
          <c:val>
            <c:numRef>
              <c:f>'Rashodi i izdaci'!$D$6:$D$14</c:f>
              <c:numCache>
                <c:formatCode>General</c:formatCode>
                <c:ptCount val="9"/>
                <c:pt idx="0">
                  <c:v>2000</c:v>
                </c:pt>
                <c:pt idx="1">
                  <c:v>1000</c:v>
                </c:pt>
                <c:pt idx="2">
                  <c:v>3000</c:v>
                </c:pt>
                <c:pt idx="3">
                  <c:v>400</c:v>
                </c:pt>
                <c:pt idx="4">
                  <c:v>500</c:v>
                </c:pt>
                <c:pt idx="5">
                  <c:v>60</c:v>
                </c:pt>
                <c:pt idx="6">
                  <c:v>1500</c:v>
                </c:pt>
                <c:pt idx="7">
                  <c:v>200</c:v>
                </c:pt>
                <c:pt idx="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059-41A2-AD3D-38F6860D57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16"/>
          <c:y val="0.3758994708994709"/>
          <c:w val="0.40236148955495005"/>
          <c:h val="0.3648412698412698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955-407F-8CB4-F71373A55E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955-407F-8CB4-F71373A55E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955-407F-8CB4-F71373A55E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955-407F-8CB4-F71373A55EE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955-407F-8CB4-F71373A55EE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955-407F-8CB4-F71373A55EE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955-407F-8CB4-F71373A55EE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955-407F-8CB4-F71373A55EE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2955-407F-8CB4-F71373A55EE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2955-407F-8CB4-F71373A55EE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2955-407F-8CB4-F71373A55EE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2955-407F-8CB4-F71373A55EE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2955-407F-8CB4-F71373A55EE7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2955-407F-8CB4-F71373A55EE7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2955-407F-8CB4-F71373A55EE7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2955-407F-8CB4-F71373A55EE7}"/>
              </c:ext>
            </c:extLst>
          </c:dPt>
          <c:dLbls>
            <c:dLbl>
              <c:idx val="0"/>
              <c:layout>
                <c:manualLayout>
                  <c:x val="5.9514414860806344E-2"/>
                  <c:y val="-0.19899336079394836"/>
                </c:manualLayout>
              </c:layout>
              <c:tx>
                <c:rich>
                  <a:bodyPr/>
                  <a:lstStyle/>
                  <a:p>
                    <a:fld id="{B883DADA-2C46-4743-A69A-BAFAE2209E00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0,31%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55-407F-8CB4-F71373A55EE7}"/>
                </c:ext>
              </c:extLst>
            </c:dLbl>
            <c:dLbl>
              <c:idx val="1"/>
              <c:layout>
                <c:manualLayout>
                  <c:x val="0.12170753860127158"/>
                  <c:y val="-0.28835978835978837"/>
                </c:manualLayout>
              </c:layout>
              <c:tx>
                <c:rich>
                  <a:bodyPr/>
                  <a:lstStyle/>
                  <a:p>
                    <a:fld id="{F0031811-198C-4353-BF21-71A5AB44434F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8,51%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955-407F-8CB4-F71373A55EE7}"/>
                </c:ext>
              </c:extLst>
            </c:dLbl>
            <c:dLbl>
              <c:idx val="2"/>
              <c:layout>
                <c:manualLayout>
                  <c:x val="3.9783600125390582E-2"/>
                  <c:y val="-0.10227098536168273"/>
                </c:manualLayout>
              </c:layout>
              <c:tx>
                <c:rich>
                  <a:bodyPr/>
                  <a:lstStyle/>
                  <a:p>
                    <a:fld id="{2C8FA12F-C185-4784-923C-209399A20082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3,57%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955-407F-8CB4-F71373A55EE7}"/>
                </c:ext>
              </c:extLst>
            </c:dLbl>
            <c:dLbl>
              <c:idx val="3"/>
              <c:layout>
                <c:manualLayout>
                  <c:x val="9.8509537436841113E-2"/>
                  <c:y val="-2.5138381248778305E-2"/>
                </c:manualLayout>
              </c:layout>
              <c:tx>
                <c:rich>
                  <a:bodyPr/>
                  <a:lstStyle/>
                  <a:p>
                    <a:fld id="{7FDABBE0-A34C-40C6-B40C-672431F2DA28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1,96%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955-407F-8CB4-F71373A55EE7}"/>
                </c:ext>
              </c:extLst>
            </c:dLbl>
            <c:dLbl>
              <c:idx val="4"/>
              <c:layout>
                <c:manualLayout>
                  <c:x val="5.8128916348976822E-2"/>
                  <c:y val="6.3001262869526453E-2"/>
                </c:manualLayout>
              </c:layout>
              <c:tx>
                <c:rich>
                  <a:bodyPr/>
                  <a:lstStyle/>
                  <a:p>
                    <a:fld id="{9F98959C-DFAB-455D-BB4D-7CD2A817B192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3,14%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955-407F-8CB4-F71373A55EE7}"/>
                </c:ext>
              </c:extLst>
            </c:dLbl>
            <c:dLbl>
              <c:idx val="5"/>
              <c:layout>
                <c:manualLayout>
                  <c:x val="0.10899182561307902"/>
                  <c:y val="0.1402116402116402"/>
                </c:manualLayout>
              </c:layout>
              <c:tx>
                <c:rich>
                  <a:bodyPr/>
                  <a:lstStyle/>
                  <a:p>
                    <a:fld id="{C5B3792D-7D46-4F8C-88FB-8975E9F5359E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14,79%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2955-407F-8CB4-F71373A55EE7}"/>
                </c:ext>
              </c:extLst>
            </c:dLbl>
            <c:dLbl>
              <c:idx val="6"/>
              <c:layout>
                <c:manualLayout>
                  <c:x val="-5.4495912806539508E-3"/>
                  <c:y val="0.13142628004832718"/>
                </c:manualLayout>
              </c:layout>
              <c:tx>
                <c:rich>
                  <a:bodyPr/>
                  <a:lstStyle/>
                  <a:p>
                    <a:fld id="{26B9A066-199E-44DD-B4DC-37900BB551BC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16,08%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2955-407F-8CB4-F71373A55EE7}"/>
                </c:ext>
              </c:extLst>
            </c:dLbl>
            <c:dLbl>
              <c:idx val="7"/>
              <c:layout>
                <c:manualLayout>
                  <c:x val="-1.4470612425128003E-2"/>
                  <c:y val="0.15377440481296734"/>
                </c:manualLayout>
              </c:layout>
              <c:tx>
                <c:rich>
                  <a:bodyPr/>
                  <a:lstStyle/>
                  <a:p>
                    <a:fld id="{F257D9F1-579F-4149-8E8C-D9AE395F01FE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10,68%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2955-407F-8CB4-F71373A55EE7}"/>
                </c:ext>
              </c:extLst>
            </c:dLbl>
            <c:dLbl>
              <c:idx val="8"/>
              <c:layout>
                <c:manualLayout>
                  <c:x val="-9.2368230341150021E-2"/>
                  <c:y val="0.15964593948070468"/>
                </c:manualLayout>
              </c:layout>
              <c:tx>
                <c:rich>
                  <a:bodyPr/>
                  <a:lstStyle/>
                  <a:p>
                    <a:fld id="{852476B5-7DC8-4AB0-A526-2EA9336EF17B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3,69%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2955-407F-8CB4-F71373A55EE7}"/>
                </c:ext>
              </c:extLst>
            </c:dLbl>
            <c:dLbl>
              <c:idx val="9"/>
              <c:layout>
                <c:manualLayout>
                  <c:x val="-0.13365840504528556"/>
                  <c:y val="9.3508421708417694E-2"/>
                </c:manualLayout>
              </c:layout>
              <c:tx>
                <c:rich>
                  <a:bodyPr/>
                  <a:lstStyle/>
                  <a:p>
                    <a:fld id="{8C11EEAB-30F1-4EBD-BABD-D63F7E386373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4,69%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2955-407F-8CB4-F71373A55EE7}"/>
                </c:ext>
              </c:extLst>
            </c:dLbl>
            <c:dLbl>
              <c:idx val="10"/>
              <c:layout>
                <c:manualLayout>
                  <c:x val="-0.17801998183469572"/>
                  <c:y val="7.9365079365079361E-3"/>
                </c:manualLayout>
              </c:layout>
              <c:tx>
                <c:rich>
                  <a:bodyPr/>
                  <a:lstStyle/>
                  <a:p>
                    <a:fld id="{0FDF8F1A-62B9-4F8C-A37E-9B6A3FCE01E6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0,65%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2955-407F-8CB4-F71373A55EE7}"/>
                </c:ext>
              </c:extLst>
            </c:dLbl>
            <c:dLbl>
              <c:idx val="11"/>
              <c:layout>
                <c:manualLayout>
                  <c:x val="-0.15649931068887293"/>
                  <c:y val="-0.10219311075140737"/>
                </c:manualLayout>
              </c:layout>
              <c:tx>
                <c:rich>
                  <a:bodyPr/>
                  <a:lstStyle/>
                  <a:p>
                    <a:fld id="{84ED3A11-7798-4FF2-BA84-085537FC7852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2,42%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2955-407F-8CB4-F71373A55EE7}"/>
                </c:ext>
              </c:extLst>
            </c:dLbl>
            <c:dLbl>
              <c:idx val="12"/>
              <c:layout>
                <c:manualLayout>
                  <c:x val="-0.15319978562255412"/>
                  <c:y val="-0.20158537237072116"/>
                </c:manualLayout>
              </c:layout>
              <c:tx>
                <c:rich>
                  <a:bodyPr/>
                  <a:lstStyle/>
                  <a:p>
                    <a:fld id="{93DF4999-0587-44BD-9837-3DB9C7EE0836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2,06%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2955-407F-8CB4-F71373A55EE7}"/>
                </c:ext>
              </c:extLst>
            </c:dLbl>
            <c:dLbl>
              <c:idx val="13"/>
              <c:layout>
                <c:manualLayout>
                  <c:x val="-0.14385225483950342"/>
                  <c:y val="-0.17461526778318587"/>
                </c:manualLayout>
              </c:layout>
              <c:tx>
                <c:rich>
                  <a:bodyPr/>
                  <a:lstStyle/>
                  <a:p>
                    <a:fld id="{F3EF7D93-97CA-4037-8F86-C6AE4330C2ED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22,38%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2955-407F-8CB4-F71373A55EE7}"/>
                </c:ext>
              </c:extLst>
            </c:dLbl>
            <c:dLbl>
              <c:idx val="14"/>
              <c:layout>
                <c:manualLayout>
                  <c:x val="-0.16238646590690761"/>
                  <c:y val="-0.23255889992532475"/>
                </c:manualLayout>
              </c:layout>
              <c:tx>
                <c:rich>
                  <a:bodyPr/>
                  <a:lstStyle/>
                  <a:p>
                    <a:fld id="{0F1A0661-93BF-4BCB-8B89-C218463C1C63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4,28%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2955-407F-8CB4-F71373A55EE7}"/>
                </c:ext>
              </c:extLst>
            </c:dLbl>
            <c:dLbl>
              <c:idx val="15"/>
              <c:layout>
                <c:manualLayout>
                  <c:x val="-9.7334775999164069E-2"/>
                  <c:y val="-0.18948263835663828"/>
                </c:manualLayout>
              </c:layout>
              <c:tx>
                <c:rich>
                  <a:bodyPr/>
                  <a:lstStyle/>
                  <a:p>
                    <a:fld id="{CB53EDCE-FCE9-47F7-9D93-C38C46F1434E}" type="CATEGORYNAME">
                      <a:rPr lang="ru-RU" dirty="0"/>
                      <a:pPr/>
                      <a:t>[CATEGORY NAME]</a:t>
                    </a:fld>
                    <a:r>
                      <a:rPr lang="ru-RU" baseline="0" dirty="0"/>
                      <a:t>
0,77%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00818746566086"/>
                      <c:h val="0.18647840113405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2955-407F-8CB4-F71373A55EE7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Programi!$D$5:$D$20</c:f>
              <c:strCache>
                <c:ptCount val="16"/>
                <c:pt idx="0">
                  <c:v>Становање, урбанизма и просторно планирање</c:v>
                </c:pt>
                <c:pt idx="1">
                  <c:v>Комуналне делатности</c:v>
                </c:pt>
                <c:pt idx="2">
                  <c:v>Развој туризма</c:v>
                </c:pt>
                <c:pt idx="3">
                  <c:v>Пољопривреда и рурални развој</c:v>
                </c:pt>
                <c:pt idx="4">
                  <c:v>Заштита животне средине</c:v>
                </c:pt>
                <c:pt idx="5">
                  <c:v>Организација саобраћаја и саобраћајна инфраструктура</c:v>
                </c:pt>
                <c:pt idx="6">
                  <c:v>Предшколско васпитање</c:v>
                </c:pt>
                <c:pt idx="7">
                  <c:v>Основно образовање</c:v>
                </c:pt>
                <c:pt idx="8">
                  <c:v>Средње образовање</c:v>
                </c:pt>
                <c:pt idx="9">
                  <c:v>Социјална и дечија заштита</c:v>
                </c:pt>
                <c:pt idx="10">
                  <c:v>Здравствена заштита</c:v>
                </c:pt>
                <c:pt idx="11">
                  <c:v>Развој културе и информисања</c:v>
                </c:pt>
                <c:pt idx="12">
                  <c:v>Развој спорта и омладине</c:v>
                </c:pt>
                <c:pt idx="13">
                  <c:v>Опште услуге локалне самоуправе</c:v>
                </c:pt>
                <c:pt idx="14">
                  <c:v>Политички систем локалне самоуправе</c:v>
                </c:pt>
                <c:pt idx="15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Programi!$E$5:$E$20</c:f>
              <c:numCache>
                <c:formatCode>#,##0.00</c:formatCode>
                <c:ptCount val="16"/>
                <c:pt idx="0">
                  <c:v>480000</c:v>
                </c:pt>
                <c:pt idx="1">
                  <c:v>53700000</c:v>
                </c:pt>
                <c:pt idx="2">
                  <c:v>18078835.739999998</c:v>
                </c:pt>
                <c:pt idx="3">
                  <c:v>11317054.33</c:v>
                </c:pt>
                <c:pt idx="4">
                  <c:v>18840000</c:v>
                </c:pt>
                <c:pt idx="5">
                  <c:v>95917000</c:v>
                </c:pt>
                <c:pt idx="6">
                  <c:v>86356821</c:v>
                </c:pt>
                <c:pt idx="7">
                  <c:v>65404884</c:v>
                </c:pt>
                <c:pt idx="8">
                  <c:v>23280000</c:v>
                </c:pt>
                <c:pt idx="9">
                  <c:v>28157500</c:v>
                </c:pt>
                <c:pt idx="10">
                  <c:v>4100000</c:v>
                </c:pt>
                <c:pt idx="11">
                  <c:v>14011799</c:v>
                </c:pt>
                <c:pt idx="12">
                  <c:v>13000000</c:v>
                </c:pt>
                <c:pt idx="13">
                  <c:v>133027613.73</c:v>
                </c:pt>
                <c:pt idx="14">
                  <c:v>27289048</c:v>
                </c:pt>
                <c:pt idx="15">
                  <c:v>6092256.54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2955-407F-8CB4-F71373A55E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Општинска управа</a:t>
          </a:r>
        </a:p>
        <a:p>
          <a:r>
            <a:rPr lang="sr-Cyrl-R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Председник општине</a:t>
          </a:r>
        </a:p>
        <a:p>
          <a:r>
            <a:rPr lang="sr-Cyrl-R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Општинско веће</a:t>
          </a:r>
        </a:p>
        <a:p>
          <a:r>
            <a:rPr lang="sr-Cyrl-R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Скупштина општине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Центар за културу и библиотека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Туристичка организација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Основне школе </a:t>
          </a:r>
        </a:p>
        <a:p>
          <a:r>
            <a:rPr lang="sr-Cyrl-R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Средња школа</a:t>
          </a:r>
        </a:p>
        <a:p>
          <a:r>
            <a:rPr lang="sr-Cyrl-R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Дом здравља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На основу чега се доноси буџет</a:t>
          </a:r>
          <a:r>
            <a:rPr lang="en-US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Закони и прописи:</a:t>
          </a: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финансирању локалне самоуправе,</a:t>
          </a:r>
          <a:endParaRPr lang="sr-Latn-R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буџетском систему,</a:t>
          </a:r>
          <a:endParaRPr lang="sr-Latn-R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локалној самоуправи, </a:t>
          </a:r>
          <a:endParaRPr lang="sr-Latn-R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Упутство Министарства финансија за припрему одлуке о буџету за 2025. 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Сви посебни прописи којима су утврђене надлежности ЈЛС</a:t>
          </a:r>
          <a:endParaRPr lang="sr-Cyrl-R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Стратешки документи:</a:t>
          </a: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Стратегија развоја</a:t>
          </a:r>
          <a:endParaRPr lang="sr-Latn-RS" sz="14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Акциони планови за поједине области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Потребе буџетских корисника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Започети пројекти из ранијих година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Остварење прошлогодишњег буџета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</dgm:pt>
    <dgm:pt modelId="{61AA8207-A6A4-4905-9FD1-93C90724B340}" type="pres">
      <dgm:prSet presAssocID="{F2167233-387A-4C2A-92FA-201B800AF2E5}" presName="connTx" presStyleLbl="parChTrans1D2" presStyleIdx="0" presStyleCnt="5"/>
      <dgm:spPr/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</dgm:pt>
    <dgm:pt modelId="{D23E054D-0742-441B-9D09-9EB576968A6E}" type="pres">
      <dgm:prSet presAssocID="{346E9DC4-0947-473F-AED9-9AECED92978F}" presName="connTx" presStyleLbl="parChTrans1D2" presStyleIdx="1" presStyleCnt="5"/>
      <dgm:spPr/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</dgm:pt>
    <dgm:pt modelId="{92BF821D-14E3-40BB-B3C5-212A94A9CA22}" type="pres">
      <dgm:prSet presAssocID="{9324F21A-CF22-404B-991C-F0FAD04F1E1A}" presName="connTx" presStyleLbl="parChTrans1D2" presStyleIdx="2" presStyleCnt="5"/>
      <dgm:spPr/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</dgm:pt>
    <dgm:pt modelId="{7E8E6685-0078-4B86-BC52-3A0FBAF76686}" type="pres">
      <dgm:prSet presAssocID="{F68F9F1A-A0AC-4627-BB76-A21CB9C16ACA}" presName="connTx" presStyleLbl="parChTrans1D2" presStyleIdx="3" presStyleCnt="5"/>
      <dgm:spPr/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</dgm:pt>
    <dgm:pt modelId="{EE9BE54A-48D2-43A6-AD4C-394C0EDDA292}" type="pres">
      <dgm:prSet presAssocID="{B764CED6-B38C-4590-855F-1F4460EB1A27}" presName="connTx" presStyleLbl="parChTrans1D2" presStyleIdx="4" presStyleCnt="5"/>
      <dgm:spPr/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Укупан буџет општине</a:t>
          </a:r>
        </a:p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599.052.812,34</a:t>
          </a:r>
          <a:endParaRPr lang="en-US" sz="105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7825AB-8F2B-4EF3-ABE1-7DCEF8027B99}" type="sibTrans" cxnId="{B1A00774-0D3C-406F-9413-9997B0306F44}">
      <dgm:prSet custT="1"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884CF4-1E4C-423F-AE7B-0BAC3D97360D}">
      <dgm:prSet custT="1"/>
      <dgm:spPr/>
      <dgm:t>
        <a:bodyPr/>
        <a:lstStyle/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из буџета општине 575.900.000,00</a:t>
          </a:r>
          <a:endParaRPr lang="en-US" sz="105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723845-E0D1-4671-AE0F-32E0821595D7}" type="sibTrans" cxnId="{70C4B168-53EF-4508-8C4E-A3F87A5F97DE}">
      <dgm:prSet custT="1"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8C614E-C25D-47E8-BC69-ECC42BFEC5CC}">
      <dgm:prSet custT="1"/>
      <dgm:spPr/>
      <dgm:t>
        <a:bodyPr/>
        <a:lstStyle/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 </a:t>
          </a:r>
        </a:p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16.298.812,34 </a:t>
          </a:r>
          <a:endParaRPr lang="en-US" sz="105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AA7FFE-EC5D-4B4A-A884-0D1E57526835}" type="sibTrans" cxnId="{9FE065B6-BAF0-45E0-96C4-FBC1763BA102}">
      <dgm:prSet custT="1"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FF2E57-C3C3-41C5-AD27-AD5B38758512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из осталих извора </a:t>
          </a:r>
        </a:p>
        <a:p>
          <a:r>
            <a:rPr lang="sr-Cyrl-R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6.854.000,00</a:t>
          </a:r>
          <a:endParaRPr lang="en-US" sz="105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 sz="105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</dgm:pt>
    <dgm:pt modelId="{D96E659A-663E-485D-BF89-FD74BE74A5C4}" type="pres">
      <dgm:prSet presAssocID="{1F884CF4-1E4C-423F-AE7B-0BAC3D97360D}" presName="node" presStyleLbl="node1" presStyleIdx="0" presStyleCnt="4" custScaleX="124163">
        <dgm:presLayoutVars>
          <dgm:bulletEnabled val="1"/>
        </dgm:presLayoutVars>
      </dgm:prSet>
      <dgm:spPr/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 custScaleX="115642">
        <dgm:presLayoutVars>
          <dgm:bulletEnabled val="1"/>
        </dgm:presLayoutVars>
      </dgm:prSet>
      <dgm:spPr/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30342" custScaleY="84618" custLinFactX="133199" custLinFactNeighborX="200000" custLinFactNeighborY="4851">
        <dgm:presLayoutVars>
          <dgm:bulletEnabled val="1"/>
        </dgm:presLayoutVars>
      </dgm:prSet>
      <dgm:spPr/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199529" custLinFactNeighborX="-200000" custLinFactNeighborY="-1078">
        <dgm:presLayoutVars>
          <dgm:bulletEnabled val="1"/>
        </dgm:presLayoutVars>
      </dgm:prSet>
      <dgm:spPr/>
    </dgm:pt>
  </dgm:ptLst>
  <dgm:cxnLst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 custT="1"/>
      <dgm:spPr/>
      <dgm:t>
        <a:bodyPr/>
        <a:lstStyle/>
        <a:p>
          <a:r>
            <a:rPr lang="sr-Cyrl-RS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Порески приходи</a:t>
          </a:r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заузврат.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Овој групи прихода припадају и  наплаћују се: део пореза  на зараде који се оствари на подручју општине (део припада републици), порез на приходе од самосталних делатности, порез на имовину физичких и правних лица, порез на наслеђе и поклон, порез на пренос апсолутних права, разне комуналне таксе. Део ових прихода наплаћује Пореска управа Републике Србије, а део Локална пореска администрација.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79EE1-1157-4302-AB0B-8FEDC81165FD}">
      <dgm:prSet phldrT="[Text]" custT="1"/>
      <dgm:spPr/>
      <dgm:t>
        <a:bodyPr/>
        <a:lstStyle/>
        <a:p>
          <a:pPr algn="r"/>
          <a:r>
            <a: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Донације и трансфери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Донације</a:t>
          </a:r>
          <a:r>
            <a:rPr lang="sr-Cyrl-C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C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Трансфери п</a:t>
          </a:r>
          <a:r>
            <a:rPr lang="ru-RU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огу бити </a:t>
          </a:r>
          <a:r>
            <a:rPr lang="sr-Cyrl-RS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наменски (</a:t>
          </a:r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за тачно утврђене намене) или </a:t>
          </a:r>
          <a:r>
            <a:rPr lang="sr-Cyrl-RS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ненаменски (</a:t>
          </a:r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55884F-7426-4921-A0E5-9CA56A76B49A}">
      <dgm:prSet phldrT="[Text]" custT="1"/>
      <dgm:spPr/>
      <dgm:t>
        <a:bodyPr/>
        <a:lstStyle/>
        <a:p>
          <a:r>
            <a: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Други приходи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888755-727E-436B-B2F2-DA7896544A65}">
      <dgm:prSet phldrT="[Text]" custT="1"/>
      <dgm:spPr/>
      <dgm:t>
        <a:bodyPr/>
        <a:lstStyle/>
        <a:p>
          <a:r>
            <a: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Меморандумске ставке за рефундацију расхода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Обухватају средства која се односе на рефундацију расхода из претходне године </a:t>
          </a:r>
          <a:endParaRPr lang="en-US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AD8724-28DC-48C5-B75E-B0D1F33E6279}">
      <dgm:prSet phldrT="[Text]" custT="1"/>
      <dgm:spPr/>
      <dgm:t>
        <a:bodyPr/>
        <a:lstStyle/>
        <a:p>
          <a:r>
            <a: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Представљају вишак прихода буџета општине који нису потрошени у претходној  буџетској години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5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5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5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5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5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5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5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5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5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5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5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5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4" presStyleCnt="5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4" presStyleCnt="5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4" presStyleCnt="5">
        <dgm:presLayoutVars>
          <dgm:bulletEnabled val="1"/>
        </dgm:presLayoutVars>
      </dgm:prSet>
      <dgm:spPr/>
    </dgm:pt>
  </dgm:ptLst>
  <dgm:cxnLst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F0833111-710A-438D-8DAD-39E1E37FCCA2}" type="presOf" srcId="{E1AD8724-28DC-48C5-B75E-B0D1F33E6279}" destId="{939B76D1-BB33-4E50-9ECD-839FB5787B95}" srcOrd="0" destOrd="0" presId="urn:diagrams.loki3.com/BracketList"/>
    <dgm:cxn modelId="{1D90891A-5CA6-46E0-9B94-066929D862D5}" type="presOf" srcId="{28888755-727E-436B-B2F2-DA7896544A65}" destId="{9312B733-3AEB-49F6-8245-08553BA2949B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021894C-289A-4B28-BA0D-6767C27230B8}" type="presOf" srcId="{D45E583C-4AAD-40D2-9D24-9A0A68141567}" destId="{7BB6658A-32E0-42C7-B82A-240BF45CF27D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39B6D187-F738-494F-864B-824768F311FC}" type="presOf" srcId="{6B14159D-5902-471E-9F91-CEA86CA18597}" destId="{FFFD7BD8-195B-4FA4-9414-4F4C582F5570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87FAF999-9E08-4A6A-A6D7-11D7E30AC118}" type="presOf" srcId="{EEA47F19-311D-44B3-AAA4-35C98BD4844B}" destId="{EFEB1020-9C17-48DC-BBE0-54FA743F9F75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53E397A2-7CAD-4A4C-ABDE-885D92961EB2}" type="presOf" srcId="{FE2BA0E8-81AC-463B-B498-EF464F5BCE06}" destId="{9893D59A-7FEC-486D-89C4-D28135F6121C}" srcOrd="0" destOrd="0" presId="urn:diagrams.loki3.com/BracketList"/>
    <dgm:cxn modelId="{9EBB09AF-7741-47ED-B436-933466BD5F46}" srcId="{EEA47F19-311D-44B3-AAA4-35C98BD4844B}" destId="{E1AD8724-28DC-48C5-B75E-B0D1F33E6279}" srcOrd="4" destOrd="0" parTransId="{411CE078-310E-457E-A7C1-09A580CCEBB0}" sibTransId="{BCA81F17-B88D-47F3-91A4-C02EC1C807D8}"/>
    <dgm:cxn modelId="{E9154DB6-8B71-4C47-A778-19BA49538396}" type="presOf" srcId="{92FD0664-EE76-4121-BE7B-68FC1EE5F4D7}" destId="{C6BA9D27-2D60-4BA7-98A9-E18E57FDB6CB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C3FF0216-0C3D-49E3-97BA-BD3CECD08547}" type="presParOf" srcId="{EFEB1020-9C17-48DC-BBE0-54FA743F9F75}" destId="{2B991069-479A-498A-AF83-5B33CD9F12C6}" srcOrd="8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буџетски приходи и примања  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630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849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277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Приходи од  пореза  3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74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441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.000,00        динара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Трансфери 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217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471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550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,00</a:t>
          </a:r>
          <a:r>
            <a:rPr lang="sr-Latn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Непорески приходи  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15.000,00 динара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Меморандумске ставке за рефундацију расхода </a:t>
          </a:r>
        </a:p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626.000,00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r>
            <a:rPr lang="sr-Latn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sr-Cyrl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946</a:t>
          </a:r>
          <a:r>
            <a:rPr lang="sr-Cyrl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727</a:t>
          </a:r>
          <a:r>
            <a:rPr lang="sr-Cyrl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r>
            <a:rPr lang="sr-Cyrl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Latn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Текући добровољни трансфери од физичких и правних лица </a:t>
          </a:r>
        </a:p>
        <a:p>
          <a:pPr algn="ctr"/>
          <a:r>
            <a:rPr lang="sr-Cyrl-R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649.000,00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5263FA-51BF-4EFD-BA83-2657B3F2BF28}">
      <dgm:prSet phldrT="[Text]"/>
      <dgm:spPr/>
      <dgm:t>
        <a:bodyPr/>
        <a:lstStyle/>
        <a:p>
          <a:endParaRPr lang="sr-Latn-RS" dirty="0"/>
        </a:p>
      </dgm:t>
    </dgm:pt>
    <dgm:pt modelId="{015DD640-6B29-4B10-864C-EEDFA832E69D}" type="parTrans" cxnId="{DDFFC783-DB3B-41A3-BD80-A5E0504E3C51}">
      <dgm:prSet/>
      <dgm:spPr/>
      <dgm:t>
        <a:bodyPr/>
        <a:lstStyle/>
        <a:p>
          <a:endParaRPr lang="sr-Latn-RS"/>
        </a:p>
      </dgm:t>
    </dgm:pt>
    <dgm:pt modelId="{E1DD07D7-1E39-40D0-AA10-20CCBF224A8D}" type="sibTrans" cxnId="{DDFFC783-DB3B-41A3-BD80-A5E0504E3C51}">
      <dgm:prSet/>
      <dgm:spPr/>
      <dgm:t>
        <a:bodyPr/>
        <a:lstStyle/>
        <a:p>
          <a:endParaRPr lang="sr-Latn-R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</dgm:pt>
    <dgm:pt modelId="{91CFC9CD-FF79-40EF-A271-A8DBB0423AC2}" type="pres">
      <dgm:prSet presAssocID="{920F0D4F-6C4C-4BE8-9363-F48FBF034871}" presName="node" presStyleLbl="vennNode1" presStyleIdx="5" presStyleCnt="7" custRadScaleRad="99121" custRadScaleInc="521">
        <dgm:presLayoutVars>
          <dgm:bulletEnabled val="1"/>
        </dgm:presLayoutVars>
      </dgm:prSet>
      <dgm:spPr/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</dgm:pt>
  </dgm:ptLst>
  <dgm:cxnLst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DDFFC783-DB3B-41A3-BD80-A5E0504E3C51}" srcId="{691C1FF8-D24B-462D-B13F-4086A7342655}" destId="{DB5263FA-51BF-4EFD-BA83-2657B3F2BF28}" srcOrd="1" destOrd="0" parTransId="{015DD640-6B29-4B10-864C-EEDFA832E69D}" sibTransId="{E1DD07D7-1E39-40D0-AA10-20CCBF224A8D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Општинској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грађана, укључујући и средства Комесаријата за избеглице и расељена лица.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</dgm:pt>
  </dgm:ptLst>
  <dgm:cxnLst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A66DD3E-AD41-4FBE-A90F-6733EF188F32}" type="presOf" srcId="{26EF48C7-6381-4355-B03F-DD441AE957C7}" destId="{EFAACCF6-3A6A-4536-89B0-F0A7C44F6BE1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CAC21658-3423-481C-AF27-E9996CB921F1}" type="presOf" srcId="{D45E583C-4AAD-40D2-9D24-9A0A68141567}" destId="{7BB6658A-32E0-42C7-B82A-240BF45CF27D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592F709B-0D71-4665-94FE-FCFCC1F99F37}" type="presOf" srcId="{48096665-F98A-4372-9642-AA104F5D458A}" destId="{B471A916-B6F4-4017-A447-E2C98CEE19B9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09EA19A1-AD92-457C-AA02-410DD0335895}" type="presOf" srcId="{E055884F-7426-4921-A0E5-9CA56A76B49A}" destId="{CCB8139E-CA19-491D-9FCD-6BF28923C72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6CADC6AF-E4D1-4118-B6AD-2936E20B24E4}" type="presOf" srcId="{E1AD8724-28DC-48C5-B75E-B0D1F33E6279}" destId="{939B76D1-BB33-4E50-9ECD-839FB5787B95}" srcOrd="0" destOrd="0" presId="urn:diagrams.loki3.com/BracketList"/>
    <dgm:cxn modelId="{125639C7-B690-4F53-A1C9-BB18BE26EFFF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EC0075EB-3DC2-4074-AA80-170858192B86}" type="presOf" srcId="{28888755-727E-436B-B2F2-DA7896544A65}" destId="{9312B733-3AEB-49F6-8245-08553BA2949B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расходи и издаци 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630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849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277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Коришћење роба и услуга 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206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465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400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</a:t>
          </a:r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BB7508-5593-4665-86D9-67DC9EEDFE00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185536-47EC-480B-B419-24BC666B206E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3B6168-99DB-4C0C-9BE7-E54D7B80C5AD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73436A-3EE6-4AB1-8B81-F0B7414514C2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2A865C-AD96-4AB1-8A5C-397B7A7D9B07}">
      <dgm:prSet phldrT="[Text]" phldr="1"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Субвенције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11.900.000,00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Капитални издаци 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338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437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,00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41F520-BAF8-4BA4-A826-44FA753A5F4E}">
      <dgm:prSet/>
      <dgm:spPr/>
      <dgm:t>
        <a:bodyPr/>
        <a:lstStyle/>
        <a:p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A9396D-1753-43D3-A703-A75A7C19204B}">
      <dgm:prSet/>
      <dgm:spPr/>
      <dgm:t>
        <a:bodyPr/>
        <a:lstStyle/>
        <a:p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4FD589-26EA-483C-BB5E-C8324A82EAF5}">
      <dgm:prSet/>
      <dgm:spPr/>
      <dgm:t>
        <a:bodyPr/>
        <a:lstStyle/>
        <a:p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Расходи за запослене 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160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899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985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,00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Социјална заштита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291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756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Дотације и трансфери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044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884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,00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Остали расходи 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558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814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47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резерве 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00.000,00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092317-4A53-4E64-AAAC-EDF97459C079}">
      <dgm:prSet custScaleX="131953" custScaleY="129967"/>
      <dgm:spPr/>
      <dgm:t>
        <a:bodyPr/>
        <a:lstStyle/>
        <a:p>
          <a:endParaRPr lang="sr-Latn-RS"/>
        </a:p>
      </dgm:t>
    </dgm:pt>
    <dgm:pt modelId="{32521DD6-4E16-410B-96A2-E2735DB30310}" type="parTrans" cxnId="{197246E8-4587-4054-9B73-02B9F3F7B078}">
      <dgm:prSet/>
      <dgm:spPr/>
      <dgm:t>
        <a:bodyPr/>
        <a:lstStyle/>
        <a:p>
          <a:endParaRPr lang="sr-Latn-R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CBB85A-44E7-4227-A7AA-1911B2D1B776}" type="sibTrans" cxnId="{197246E8-4587-4054-9B73-02B9F3F7B078}">
      <dgm:prSet/>
      <dgm:spPr/>
      <dgm:t>
        <a:bodyPr/>
        <a:lstStyle/>
        <a:p>
          <a:endParaRPr lang="sr-Latn-R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DCFA41-0347-4ACA-8E64-FEB94E3D902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Отплата камате</a:t>
          </a:r>
        </a:p>
        <a:p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50</a:t>
          </a:r>
          <a:r>
            <a:rPr lang="sr-Cyrl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.000,00</a:t>
          </a:r>
        </a:p>
        <a:p>
          <a:r>
            <a:rPr lang="sr-Cyrl-RS" dirty="0"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dirty="0">
            <a:solidFill>
              <a:srgbClr val="F8F8F8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A6D825-858F-4312-8F91-1D259EA1610E}" type="parTrans" cxnId="{CDC3DBB5-88AC-4C35-BC70-C241310B49B5}">
      <dgm:prSet/>
      <dgm:spPr/>
      <dgm:t>
        <a:bodyPr/>
        <a:lstStyle/>
        <a:p>
          <a:endParaRPr lang="sr-Latn-R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C34634-E500-4098-8A1F-BA921AE3AF00}" type="sibTrans" cxnId="{CDC3DBB5-88AC-4C35-BC70-C241310B49B5}">
      <dgm:prSet/>
      <dgm:spPr/>
      <dgm:t>
        <a:bodyPr/>
        <a:lstStyle/>
        <a:p>
          <a:endParaRPr lang="sr-Latn-R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</dgm:pt>
    <dgm:pt modelId="{73F305AC-CFDC-45B1-8AB8-6FABD1C99179}" type="pres">
      <dgm:prSet presAssocID="{A7091EAC-498C-4E8C-B46B-331B042A0C75}" presName="node" presStyleLbl="node1" presStyleIdx="0" presStyleCnt="9" custScaleX="141131" custScaleY="140917">
        <dgm:presLayoutVars>
          <dgm:bulletEnabled val="1"/>
        </dgm:presLayoutVars>
      </dgm:prSet>
      <dgm:spPr/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9"/>
      <dgm:spPr/>
    </dgm:pt>
    <dgm:pt modelId="{A14630AA-C1BD-4A7E-B665-0A7C9B6C19C9}" type="pres">
      <dgm:prSet presAssocID="{3FA5C700-C8EE-4CAC-8DA0-0BA7CA952C72}" presName="node" presStyleLbl="node1" presStyleIdx="1" presStyleCnt="9" custScaleX="131953" custScaleY="129967">
        <dgm:presLayoutVars>
          <dgm:bulletEnabled val="1"/>
        </dgm:presLayoutVars>
      </dgm:prSet>
      <dgm:spPr/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9"/>
      <dgm:spPr/>
    </dgm:pt>
    <dgm:pt modelId="{E43F7264-94BE-4E7E-8A98-A0D70BB3AF06}" type="pres">
      <dgm:prSet presAssocID="{4746DA87-483C-4B84-9A22-BC58F96CB23A}" presName="node" presStyleLbl="node1" presStyleIdx="2" presStyleCnt="9" custScaleX="121003" custScaleY="119208">
        <dgm:presLayoutVars>
          <dgm:bulletEnabled val="1"/>
        </dgm:presLayoutVars>
      </dgm:prSet>
      <dgm:spPr/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9"/>
      <dgm:spPr/>
    </dgm:pt>
    <dgm:pt modelId="{115526CD-270E-4C52-A164-15F2B6F9FE39}" type="pres">
      <dgm:prSet presAssocID="{8329AE49-ECD5-4C13-B90F-CA83B6E6F994}" presName="node" presStyleLbl="node1" presStyleIdx="3" presStyleCnt="9" custScaleX="120594" custScaleY="116316">
        <dgm:presLayoutVars>
          <dgm:bulletEnabled val="1"/>
        </dgm:presLayoutVars>
      </dgm:prSet>
      <dgm:spPr/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9"/>
      <dgm:spPr/>
    </dgm:pt>
    <dgm:pt modelId="{5101AD7C-EA94-402A-A388-0FD916639D60}" type="pres">
      <dgm:prSet presAssocID="{9C6F0069-43DC-402D-BD84-1006528FCE04}" presName="node" presStyleLbl="node1" presStyleIdx="4" presStyleCnt="9" custScaleX="117384" custScaleY="118966" custRadScaleRad="98874" custRadScaleInc="-5820">
        <dgm:presLayoutVars>
          <dgm:bulletEnabled val="1"/>
        </dgm:presLayoutVars>
      </dgm:prSet>
      <dgm:spPr/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9"/>
      <dgm:spPr/>
    </dgm:pt>
    <dgm:pt modelId="{D19ADD6D-9F0A-4766-B637-BB2D5495A9BB}" type="pres">
      <dgm:prSet presAssocID="{ED01A515-5448-4A3E-A2EC-575448D0F5AA}" presName="node" presStyleLbl="node1" presStyleIdx="5" presStyleCnt="9" custScaleX="113767" custScaleY="116316">
        <dgm:presLayoutVars>
          <dgm:bulletEnabled val="1"/>
        </dgm:presLayoutVars>
      </dgm:prSet>
      <dgm:spPr/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9"/>
      <dgm:spPr/>
    </dgm:pt>
    <dgm:pt modelId="{4F05B281-B6DB-45BB-A427-1BF92AADC139}" type="pres">
      <dgm:prSet presAssocID="{AE26BF5A-34A6-4192-8BEA-D9ECFB941642}" presName="node" presStyleLbl="node1" presStyleIdx="6" presStyleCnt="9" custScaleX="112359" custScaleY="125494">
        <dgm:presLayoutVars>
          <dgm:bulletEnabled val="1"/>
        </dgm:presLayoutVars>
      </dgm:prSet>
      <dgm:spPr/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9"/>
      <dgm:spPr/>
    </dgm:pt>
    <dgm:pt modelId="{2D6C03BD-4023-431E-84F6-C080A9961C8A}" type="pres">
      <dgm:prSet presAssocID="{91651A17-950C-49EC-8C35-2517548AE9E6}" presName="node" presStyleLbl="node1" presStyleIdx="7" presStyleCnt="9" custScaleX="134628" custScaleY="131362" custRadScaleRad="93377" custRadScaleInc="-24115">
        <dgm:presLayoutVars>
          <dgm:bulletEnabled val="1"/>
        </dgm:presLayoutVars>
      </dgm:prSet>
      <dgm:spPr/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9"/>
      <dgm:spPr/>
    </dgm:pt>
    <dgm:pt modelId="{71E2BA2D-7331-40B0-A04D-CE4720D4E36C}" type="pres">
      <dgm:prSet presAssocID="{6EDCFA41-0347-4ACA-8E64-FEB94E3D902A}" presName="node" presStyleLbl="node1" presStyleIdx="8" presStyleCnt="9" custScaleX="134776" custScaleY="134775" custRadScaleRad="98521" custRadScaleInc="5391">
        <dgm:presLayoutVars>
          <dgm:bulletEnabled val="1"/>
        </dgm:presLayoutVars>
      </dgm:prSet>
      <dgm:spPr/>
    </dgm:pt>
    <dgm:pt modelId="{FF349816-E185-4BAA-8BBB-0ED2E751CF9F}" type="pres">
      <dgm:prSet presAssocID="{6EDCFA41-0347-4ACA-8E64-FEB94E3D902A}" presName="dummy" presStyleCnt="0"/>
      <dgm:spPr/>
    </dgm:pt>
    <dgm:pt modelId="{07D1D02C-2318-4512-9F04-F52468063686}" type="pres">
      <dgm:prSet presAssocID="{84C34634-E500-4098-8A1F-BA921AE3AF00}" presName="sibTrans" presStyleLbl="sibTrans2D1" presStyleIdx="8" presStyleCnt="9"/>
      <dgm:spPr/>
    </dgm:pt>
  </dgm:ptLst>
  <dgm:cxnLst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59E4378C-D3E4-46ED-B2A1-C859ECFEC316}" type="presOf" srcId="{84C34634-E500-4098-8A1F-BA921AE3AF00}" destId="{07D1D02C-2318-4512-9F04-F52468063686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CDC3DBB5-88AC-4C35-BC70-C241310B49B5}" srcId="{9ED1A3B2-A381-4201-823D-E4B4F944886D}" destId="{6EDCFA41-0347-4ACA-8E64-FEB94E3D902A}" srcOrd="8" destOrd="0" parTransId="{C5A6D825-858F-4312-8F91-1D259EA1610E}" sibTransId="{84C34634-E500-4098-8A1F-BA921AE3AF00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59C768DD-8954-4FAF-9FDA-EC2C44F19D2A}" type="presOf" srcId="{6EDCFA41-0347-4ACA-8E64-FEB94E3D902A}" destId="{71E2BA2D-7331-40B0-A04D-CE4720D4E36C}" srcOrd="0" destOrd="0" presId="urn:microsoft.com/office/officeart/2005/8/layout/radial6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197246E8-4587-4054-9B73-02B9F3F7B078}" srcId="{B1BE2A8E-285E-4C69-9BFF-CE48B252AA50}" destId="{4D092317-4A53-4E64-AAAC-EDF97459C079}" srcOrd="6" destOrd="0" parTransId="{32521DD6-4E16-410B-96A2-E2735DB30310}" sibTransId="{12CBB85A-44E7-4227-A7AA-1911B2D1B776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A7C547BA-8CE9-4384-8402-64D19B581D89}" type="presParOf" srcId="{F4B68BA8-694B-4B7F-8215-68903FFCD2D7}" destId="{71E2BA2D-7331-40B0-A04D-CE4720D4E36C}" srcOrd="25" destOrd="0" presId="urn:microsoft.com/office/officeart/2005/8/layout/radial6"/>
    <dgm:cxn modelId="{65FA0690-CC61-493C-A91B-55BC34611A13}" type="presParOf" srcId="{F4B68BA8-694B-4B7F-8215-68903FFCD2D7}" destId="{FF349816-E185-4BAA-8BBB-0ED2E751CF9F}" srcOrd="26" destOrd="0" presId="urn:microsoft.com/office/officeart/2005/8/layout/radial6"/>
    <dgm:cxn modelId="{3EDC2931-BCDC-4877-8DCC-B8306B76CC54}" type="presParOf" srcId="{F4B68BA8-694B-4B7F-8215-68903FFCD2D7}" destId="{07D1D02C-2318-4512-9F04-F52468063686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Председник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Скупштина општине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Центар за културу и библиотека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Средња школа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Дом здравља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 основу чега се доноси буџет</a:t>
          </a:r>
          <a:r>
            <a:rPr lang="en-US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финансирању локалне самоуправе,</a:t>
          </a:r>
          <a:endParaRPr lang="sr-Latn-R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буџетском систему,</a:t>
          </a:r>
          <a:endParaRPr lang="sr-Latn-R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 локалној самоуправи, </a:t>
          </a:r>
          <a:endParaRPr lang="sr-Latn-R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Упутство Министарства финансија за припрему одлуке о буџету за 2025.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Сви посебни прописи којима су утврђене надлежности ЈЛС</a:t>
          </a:r>
          <a:endParaRPr lang="sr-Cyrl-R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Стратегија развоја</a:t>
          </a:r>
          <a:endParaRPr lang="sr-Latn-RS" sz="1400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Акциони планови за поједине области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Потребе буџетских корисника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Започети пројекти из ранијих година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Остварење прошлогодишњег буџета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3211" y="317374"/>
          <a:ext cx="1374375" cy="11069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из буџета општине 575.900.000,00</a:t>
          </a:r>
          <a:endParaRPr lang="en-US" sz="105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4484" y="479478"/>
        <a:ext cx="971829" cy="782704"/>
      </dsp:txXfrm>
    </dsp:sp>
    <dsp:sp modelId="{98F3E7AB-6934-48FA-B82F-FBEAF1B2375D}">
      <dsp:nvSpPr>
        <dsp:cNvPr id="0" name=""/>
        <dsp:cNvSpPr/>
      </dsp:nvSpPr>
      <dsp:spPr>
        <a:xfrm>
          <a:off x="1467468" y="549826"/>
          <a:ext cx="642008" cy="642008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52566" y="795330"/>
        <a:ext cx="471812" cy="151000"/>
      </dsp:txXfrm>
    </dsp:sp>
    <dsp:sp modelId="{2F60A798-586E-4E47-B649-25F047F36835}">
      <dsp:nvSpPr>
        <dsp:cNvPr id="0" name=""/>
        <dsp:cNvSpPr/>
      </dsp:nvSpPr>
      <dsp:spPr>
        <a:xfrm>
          <a:off x="2199358" y="317374"/>
          <a:ext cx="1280055" cy="1106912"/>
        </a:xfrm>
        <a:prstGeom prst="ellipse">
          <a:avLst/>
        </a:prstGeom>
        <a:solidFill>
          <a:schemeClr val="accent4">
            <a:hueOff val="-303945"/>
            <a:satOff val="-1535"/>
            <a:lumOff val="-215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16.298.812,34 </a:t>
          </a:r>
          <a:endParaRPr lang="en-US" sz="105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6818" y="479478"/>
        <a:ext cx="905135" cy="782704"/>
      </dsp:txXfrm>
    </dsp:sp>
    <dsp:sp modelId="{41F09F99-3DCC-47E4-9188-F7D103A1F6E3}">
      <dsp:nvSpPr>
        <dsp:cNvPr id="0" name=""/>
        <dsp:cNvSpPr/>
      </dsp:nvSpPr>
      <dsp:spPr>
        <a:xfrm>
          <a:off x="3569294" y="549826"/>
          <a:ext cx="642008" cy="642008"/>
        </a:xfrm>
        <a:prstGeom prst="mathPlus">
          <a:avLst/>
        </a:prstGeom>
        <a:solidFill>
          <a:schemeClr val="accent4">
            <a:hueOff val="-455917"/>
            <a:satOff val="-2303"/>
            <a:lumOff val="-3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54392" y="795330"/>
        <a:ext cx="471812" cy="151000"/>
      </dsp:txXfrm>
    </dsp:sp>
    <dsp:sp modelId="{6C1FFF0F-B1A4-4C41-B9D3-30452A0DFA4B}">
      <dsp:nvSpPr>
        <dsp:cNvPr id="0" name=""/>
        <dsp:cNvSpPr/>
      </dsp:nvSpPr>
      <dsp:spPr>
        <a:xfrm>
          <a:off x="5955343" y="456203"/>
          <a:ext cx="1442771" cy="936646"/>
        </a:xfrm>
        <a:prstGeom prst="ellipse">
          <a:avLst/>
        </a:prstGeom>
        <a:solidFill>
          <a:schemeClr val="accent4">
            <a:hueOff val="-607889"/>
            <a:satOff val="-3070"/>
            <a:lumOff val="-431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Укупан буџет општине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599.052.812,34</a:t>
          </a:r>
          <a:endParaRPr lang="en-US" sz="105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66632" y="593372"/>
        <a:ext cx="1020193" cy="662308"/>
      </dsp:txXfrm>
    </dsp:sp>
    <dsp:sp modelId="{4F4F87F2-8514-4849-B974-53331EFFA6A3}">
      <dsp:nvSpPr>
        <dsp:cNvPr id="0" name=""/>
        <dsp:cNvSpPr/>
      </dsp:nvSpPr>
      <dsp:spPr>
        <a:xfrm>
          <a:off x="5319556" y="560772"/>
          <a:ext cx="642008" cy="642008"/>
        </a:xfrm>
        <a:prstGeom prst="mathEqual">
          <a:avLst/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4654" y="693026"/>
        <a:ext cx="471812" cy="377500"/>
      </dsp:txXfrm>
    </dsp:sp>
    <dsp:sp modelId="{A6BD896E-4D4C-4AE1-9C22-3ED8631C5A0A}">
      <dsp:nvSpPr>
        <dsp:cNvPr id="0" name=""/>
        <dsp:cNvSpPr/>
      </dsp:nvSpPr>
      <dsp:spPr>
        <a:xfrm>
          <a:off x="4177354" y="324945"/>
          <a:ext cx="1063908" cy="1067904"/>
        </a:xfrm>
        <a:prstGeom prst="ellipse">
          <a:avLst/>
        </a:prstGeom>
        <a:solidFill>
          <a:schemeClr val="bg1">
            <a:lumMod val="6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из осталих извора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5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6.854.000,00</a:t>
          </a:r>
          <a:endParaRPr lang="en-US" sz="105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3160" y="481336"/>
        <a:ext cx="752296" cy="755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460081"/>
          <a:ext cx="2126822" cy="73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Порески приходи</a:t>
          </a: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60081"/>
        <a:ext cx="2126822" cy="732600"/>
      </dsp:txXfrm>
    </dsp:sp>
    <dsp:sp modelId="{02385D1D-92EB-445D-B736-940004751C79}">
      <dsp:nvSpPr>
        <dsp:cNvPr id="0" name=""/>
        <dsp:cNvSpPr/>
      </dsp:nvSpPr>
      <dsp:spPr>
        <a:xfrm>
          <a:off x="2126821" y="25099"/>
          <a:ext cx="425364" cy="1602562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2332" y="25099"/>
          <a:ext cx="5784955" cy="1602562"/>
        </a:xfrm>
        <a:prstGeom prst="rect">
          <a:avLst/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заузврат. 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Овој групи прихода припадају и  наплаћују се: део пореза  на зараде који се оствари на подручју општине (део припада републици), порез на приходе од самосталних делатности, порез на имовину физичких и правних лица, порез на наслеђе и поклон, порез на пренос апсолутних права, разне комуналне таксе. Део ових прихода наплаћује Пореска управа Републике Србије, а део Локална пореска администрација.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2332" y="25099"/>
        <a:ext cx="5784955" cy="1602562"/>
      </dsp:txXfrm>
    </dsp:sp>
    <dsp:sp modelId="{F40D94EA-52E0-4740-A924-EAF350BDF213}">
      <dsp:nvSpPr>
        <dsp:cNvPr id="0" name=""/>
        <dsp:cNvSpPr/>
      </dsp:nvSpPr>
      <dsp:spPr>
        <a:xfrm>
          <a:off x="0" y="2001246"/>
          <a:ext cx="2126822" cy="73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Донације и трансфери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001246"/>
        <a:ext cx="2126822" cy="732600"/>
      </dsp:txXfrm>
    </dsp:sp>
    <dsp:sp modelId="{0E930D30-96BC-4D43-B65A-EE88C46DBE48}">
      <dsp:nvSpPr>
        <dsp:cNvPr id="0" name=""/>
        <dsp:cNvSpPr/>
      </dsp:nvSpPr>
      <dsp:spPr>
        <a:xfrm>
          <a:off x="2126821" y="1760862"/>
          <a:ext cx="425364" cy="1213368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2332" y="1760862"/>
          <a:ext cx="5784955" cy="1213368"/>
        </a:xfrm>
        <a:prstGeom prst="rect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Донације</a:t>
          </a:r>
          <a:r>
            <a:rPr lang="sr-Cyrl-C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C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Трансфери п</a:t>
          </a:r>
          <a:r>
            <a:rPr lang="ru-RU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огу бити </a:t>
          </a:r>
          <a:r>
            <a:rPr lang="sr-Cyrl-RS" altLang="en-U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наменски (</a:t>
          </a: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тачно утврђене намене) или </a:t>
          </a:r>
          <a:r>
            <a:rPr lang="sr-Cyrl-RS" altLang="en-U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ненаменски (</a:t>
          </a: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2332" y="1760862"/>
        <a:ext cx="5784955" cy="1213368"/>
      </dsp:txXfrm>
    </dsp:sp>
    <dsp:sp modelId="{CCB8139E-CA19-491D-9FCD-6BF28923C725}">
      <dsp:nvSpPr>
        <dsp:cNvPr id="0" name=""/>
        <dsp:cNvSpPr/>
      </dsp:nvSpPr>
      <dsp:spPr>
        <a:xfrm>
          <a:off x="0" y="3107431"/>
          <a:ext cx="2126822" cy="73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Други приходи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107431"/>
        <a:ext cx="2126822" cy="732600"/>
      </dsp:txXfrm>
    </dsp:sp>
    <dsp:sp modelId="{14D1633C-A097-4A5A-8269-B04E98857E56}">
      <dsp:nvSpPr>
        <dsp:cNvPr id="0" name=""/>
        <dsp:cNvSpPr/>
      </dsp:nvSpPr>
      <dsp:spPr>
        <a:xfrm>
          <a:off x="2126821" y="3107431"/>
          <a:ext cx="425364" cy="73260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2332" y="3107431"/>
          <a:ext cx="5784955" cy="732600"/>
        </a:xfrm>
        <a:prstGeom prst="rect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2332" y="3107431"/>
        <a:ext cx="5784955" cy="732600"/>
      </dsp:txXfrm>
    </dsp:sp>
    <dsp:sp modelId="{9312B733-3AEB-49F6-8245-08553BA2949B}">
      <dsp:nvSpPr>
        <dsp:cNvPr id="0" name=""/>
        <dsp:cNvSpPr/>
      </dsp:nvSpPr>
      <dsp:spPr>
        <a:xfrm>
          <a:off x="0" y="3973231"/>
          <a:ext cx="2126822" cy="73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Меморандумске ставке за рефундацију расхода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973231"/>
        <a:ext cx="2126822" cy="732600"/>
      </dsp:txXfrm>
    </dsp:sp>
    <dsp:sp modelId="{435AB433-2559-485A-A03D-C32F36288071}">
      <dsp:nvSpPr>
        <dsp:cNvPr id="0" name=""/>
        <dsp:cNvSpPr/>
      </dsp:nvSpPr>
      <dsp:spPr>
        <a:xfrm>
          <a:off x="2126821" y="3973231"/>
          <a:ext cx="425364" cy="73260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2332" y="3973231"/>
          <a:ext cx="5784955" cy="732600"/>
        </a:xfrm>
        <a:prstGeom prst="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Обухватају средства која се односе на рефундацију расхода из претходне године </a:t>
          </a:r>
          <a:endParaRPr lang="en-US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22332" y="3973231"/>
        <a:ext cx="5784955" cy="732600"/>
      </dsp:txXfrm>
    </dsp:sp>
    <dsp:sp modelId="{939B76D1-BB33-4E50-9ECD-839FB5787B95}">
      <dsp:nvSpPr>
        <dsp:cNvPr id="0" name=""/>
        <dsp:cNvSpPr/>
      </dsp:nvSpPr>
      <dsp:spPr>
        <a:xfrm>
          <a:off x="0" y="4839031"/>
          <a:ext cx="2126822" cy="732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839031"/>
        <a:ext cx="2126822" cy="732600"/>
      </dsp:txXfrm>
    </dsp:sp>
    <dsp:sp modelId="{7845F59F-6101-48DE-ABCC-EC5351843F5B}">
      <dsp:nvSpPr>
        <dsp:cNvPr id="0" name=""/>
        <dsp:cNvSpPr/>
      </dsp:nvSpPr>
      <dsp:spPr>
        <a:xfrm>
          <a:off x="2126821" y="4839031"/>
          <a:ext cx="425364" cy="73260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2332" y="4839031"/>
          <a:ext cx="5784955" cy="732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22332" y="4839031"/>
        <a:ext cx="5784955" cy="732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буџетски приходи и примања  </a:t>
          </a:r>
          <a:r>
            <a:rPr lang="en-US" sz="2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630</a:t>
          </a:r>
          <a:r>
            <a:rPr lang="sr-Cyrl-RS" sz="2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849</a:t>
          </a:r>
          <a:r>
            <a:rPr lang="sr-Cyrl-RS" sz="2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277</a:t>
          </a:r>
          <a:r>
            <a:rPr lang="sr-Cyrl-RS" sz="2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2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r>
            <a:rPr lang="sr-Cyrl-RS" sz="23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2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1"/>
                <a:satOff val="-148"/>
                <a:lumOff val="821"/>
                <a:alphaOff val="5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21"/>
                <a:satOff val="-148"/>
                <a:lumOff val="821"/>
                <a:alphaOff val="5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Приходи од  пореза  3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74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441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.000,00        динара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2"/>
                <a:satOff val="-295"/>
                <a:lumOff val="1643"/>
                <a:alphaOff val="10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42"/>
                <a:satOff val="-295"/>
                <a:lumOff val="1643"/>
                <a:alphaOff val="10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Трансфери 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217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471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550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,00</a:t>
          </a:r>
          <a:r>
            <a:rPr lang="sr-Latn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63"/>
                <a:satOff val="-443"/>
                <a:lumOff val="2464"/>
                <a:alphaOff val="15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63"/>
                <a:satOff val="-443"/>
                <a:lumOff val="2464"/>
                <a:alphaOff val="15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Непорески приходи  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15.000,00 динара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84"/>
                <a:satOff val="-591"/>
                <a:lumOff val="3286"/>
                <a:alphaOff val="20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84"/>
                <a:satOff val="-591"/>
                <a:lumOff val="3286"/>
                <a:alphaOff val="20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Меморандумске ставке за рефундацију расхода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626.000,00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70743" y="258742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05"/>
                <a:satOff val="-738"/>
                <a:lumOff val="4107"/>
                <a:alphaOff val="25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105"/>
                <a:satOff val="-738"/>
                <a:lumOff val="4107"/>
                <a:alphaOff val="25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Текући добровољни трансфери од физичких и правних лица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649.000,00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5840" y="2782524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26"/>
                <a:satOff val="-886"/>
                <a:lumOff val="4929"/>
                <a:alphaOff val="30000"/>
                <a:tint val="96000"/>
                <a:lumMod val="100000"/>
              </a:schemeClr>
            </a:gs>
            <a:gs pos="78000">
              <a:schemeClr val="accent4">
                <a:shade val="80000"/>
                <a:alpha val="50000"/>
                <a:hueOff val="-126"/>
                <a:satOff val="-886"/>
                <a:lumOff val="4929"/>
                <a:alphaOff val="3000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r>
            <a:rPr lang="sr-Latn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946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727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Latn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30955"/>
          <a:ext cx="2055390" cy="45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Расходи за запослене</a:t>
          </a:r>
          <a:endParaRPr lang="en-US" sz="1400" b="1" kern="1200" dirty="0"/>
        </a:p>
      </dsp:txBody>
      <dsp:txXfrm>
        <a:off x="0" y="130955"/>
        <a:ext cx="2055390" cy="450450"/>
      </dsp:txXfrm>
    </dsp:sp>
    <dsp:sp modelId="{02385D1D-92EB-445D-B736-940004751C79}">
      <dsp:nvSpPr>
        <dsp:cNvPr id="0" name=""/>
        <dsp:cNvSpPr/>
      </dsp:nvSpPr>
      <dsp:spPr>
        <a:xfrm>
          <a:off x="2055390" y="18342"/>
          <a:ext cx="411078" cy="675675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18342"/>
          <a:ext cx="5590663" cy="675675"/>
        </a:xfrm>
        <a:prstGeom prst="rect">
          <a:avLst/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Општинској управи тако и код буџетских корисника</a:t>
          </a:r>
          <a:endParaRPr lang="en-US" sz="1400" kern="1200" dirty="0"/>
        </a:p>
      </dsp:txBody>
      <dsp:txXfrm>
        <a:off x="2630900" y="18342"/>
        <a:ext cx="5590663" cy="675675"/>
      </dsp:txXfrm>
    </dsp:sp>
    <dsp:sp modelId="{F40D94EA-52E0-4740-A924-EAF350BDF213}">
      <dsp:nvSpPr>
        <dsp:cNvPr id="0" name=""/>
        <dsp:cNvSpPr/>
      </dsp:nvSpPr>
      <dsp:spPr>
        <a:xfrm>
          <a:off x="0" y="857030"/>
          <a:ext cx="2055390" cy="45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Коришћење роба и услуга </a:t>
          </a:r>
          <a:endParaRPr lang="en-US" sz="1400" kern="1200" dirty="0"/>
        </a:p>
      </dsp:txBody>
      <dsp:txXfrm>
        <a:off x="0" y="857030"/>
        <a:ext cx="2055390" cy="450450"/>
      </dsp:txXfrm>
    </dsp:sp>
    <dsp:sp modelId="{0E930D30-96BC-4D43-B65A-EE88C46DBE48}">
      <dsp:nvSpPr>
        <dsp:cNvPr id="0" name=""/>
        <dsp:cNvSpPr/>
      </dsp:nvSpPr>
      <dsp:spPr>
        <a:xfrm>
          <a:off x="2055390" y="744417"/>
          <a:ext cx="411078" cy="675675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744417"/>
          <a:ext cx="5590663" cy="675675"/>
        </a:xfrm>
        <a:prstGeom prst="rect">
          <a:avLst/>
        </a:prstGeom>
        <a:solidFill>
          <a:srgbClr val="00B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744417"/>
        <a:ext cx="5590663" cy="675675"/>
      </dsp:txXfrm>
    </dsp:sp>
    <dsp:sp modelId="{CCB8139E-CA19-491D-9FCD-6BF28923C725}">
      <dsp:nvSpPr>
        <dsp:cNvPr id="0" name=""/>
        <dsp:cNvSpPr/>
      </dsp:nvSpPr>
      <dsp:spPr>
        <a:xfrm>
          <a:off x="0" y="1674602"/>
          <a:ext cx="2055390" cy="45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Дотације и трансфери</a:t>
          </a:r>
          <a:endParaRPr lang="en-US" sz="1400" b="1" kern="1200" dirty="0"/>
        </a:p>
      </dsp:txBody>
      <dsp:txXfrm>
        <a:off x="0" y="1674602"/>
        <a:ext cx="2055390" cy="450450"/>
      </dsp:txXfrm>
    </dsp:sp>
    <dsp:sp modelId="{14D1633C-A097-4A5A-8269-B04E98857E56}">
      <dsp:nvSpPr>
        <dsp:cNvPr id="0" name=""/>
        <dsp:cNvSpPr/>
      </dsp:nvSpPr>
      <dsp:spPr>
        <a:xfrm>
          <a:off x="2055390" y="1470492"/>
          <a:ext cx="411078" cy="85867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470492"/>
          <a:ext cx="5590663" cy="858670"/>
        </a:xfrm>
        <a:prstGeom prst="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470492"/>
        <a:ext cx="5590663" cy="858670"/>
      </dsp:txXfrm>
    </dsp:sp>
    <dsp:sp modelId="{9312B733-3AEB-49F6-8245-08553BA2949B}">
      <dsp:nvSpPr>
        <dsp:cNvPr id="0" name=""/>
        <dsp:cNvSpPr/>
      </dsp:nvSpPr>
      <dsp:spPr>
        <a:xfrm>
          <a:off x="0" y="2483513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Остали расходи</a:t>
          </a:r>
          <a:endParaRPr lang="en-US" sz="1400" b="1" kern="1200" dirty="0"/>
        </a:p>
      </dsp:txBody>
      <dsp:txXfrm>
        <a:off x="0" y="2483513"/>
        <a:ext cx="2055390" cy="277200"/>
      </dsp:txXfrm>
    </dsp:sp>
    <dsp:sp modelId="{435AB433-2559-485A-A03D-C32F36288071}">
      <dsp:nvSpPr>
        <dsp:cNvPr id="0" name=""/>
        <dsp:cNvSpPr/>
      </dsp:nvSpPr>
      <dsp:spPr>
        <a:xfrm>
          <a:off x="2055390" y="2379563"/>
          <a:ext cx="411078" cy="48510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79563"/>
          <a:ext cx="5590663" cy="48510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79563"/>
        <a:ext cx="5590663" cy="485100"/>
      </dsp:txXfrm>
    </dsp:sp>
    <dsp:sp modelId="{EFAACCF6-3A6A-4536-89B0-F0A7C44F6BE1}">
      <dsp:nvSpPr>
        <dsp:cNvPr id="0" name=""/>
        <dsp:cNvSpPr/>
      </dsp:nvSpPr>
      <dsp:spPr>
        <a:xfrm>
          <a:off x="0" y="3019013"/>
          <a:ext cx="205740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Субвенције</a:t>
          </a:r>
          <a:endParaRPr lang="en-US" sz="1400" b="1" kern="1200" dirty="0"/>
        </a:p>
      </dsp:txBody>
      <dsp:txXfrm>
        <a:off x="0" y="3019013"/>
        <a:ext cx="2057400" cy="277200"/>
      </dsp:txXfrm>
    </dsp:sp>
    <dsp:sp modelId="{6497CA82-45EE-4BD1-AEB4-CC3961FBFB74}">
      <dsp:nvSpPr>
        <dsp:cNvPr id="0" name=""/>
        <dsp:cNvSpPr/>
      </dsp:nvSpPr>
      <dsp:spPr>
        <a:xfrm>
          <a:off x="2057399" y="2915063"/>
          <a:ext cx="411480" cy="485100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915063"/>
          <a:ext cx="5596128" cy="48510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915063"/>
        <a:ext cx="5596128" cy="485100"/>
      </dsp:txXfrm>
    </dsp:sp>
    <dsp:sp modelId="{939B76D1-BB33-4E50-9ECD-839FB5787B95}">
      <dsp:nvSpPr>
        <dsp:cNvPr id="0" name=""/>
        <dsp:cNvSpPr/>
      </dsp:nvSpPr>
      <dsp:spPr>
        <a:xfrm>
          <a:off x="0" y="3649800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Социјална заштита</a:t>
          </a:r>
          <a:endParaRPr lang="en-US" sz="1400" b="1" kern="1200" dirty="0"/>
        </a:p>
      </dsp:txBody>
      <dsp:txXfrm>
        <a:off x="0" y="3649800"/>
        <a:ext cx="2055390" cy="277200"/>
      </dsp:txXfrm>
    </dsp:sp>
    <dsp:sp modelId="{7845F59F-6101-48DE-ABCC-EC5351843F5B}">
      <dsp:nvSpPr>
        <dsp:cNvPr id="0" name=""/>
        <dsp:cNvSpPr/>
      </dsp:nvSpPr>
      <dsp:spPr>
        <a:xfrm>
          <a:off x="2055390" y="3450563"/>
          <a:ext cx="411078" cy="675674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50563"/>
          <a:ext cx="5590663" cy="67567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грађана, укључујући и средства Комесаријата за избеглице и расељена лица.</a:t>
          </a:r>
          <a:endParaRPr lang="en-US" sz="1400" kern="1200" dirty="0"/>
        </a:p>
      </dsp:txBody>
      <dsp:txXfrm>
        <a:off x="2630900" y="3450563"/>
        <a:ext cx="5590663" cy="675674"/>
      </dsp:txXfrm>
    </dsp:sp>
    <dsp:sp modelId="{B471A916-B6F4-4017-A447-E2C98CEE19B9}">
      <dsp:nvSpPr>
        <dsp:cNvPr id="0" name=""/>
        <dsp:cNvSpPr/>
      </dsp:nvSpPr>
      <dsp:spPr>
        <a:xfrm>
          <a:off x="0" y="4375875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Буџетска резерва</a:t>
          </a:r>
          <a:endParaRPr lang="en-US" sz="1400" b="1" kern="1200" dirty="0"/>
        </a:p>
      </dsp:txBody>
      <dsp:txXfrm>
        <a:off x="0" y="4375875"/>
        <a:ext cx="2055390" cy="277200"/>
      </dsp:txXfrm>
    </dsp:sp>
    <dsp:sp modelId="{7F976215-9D17-4223-A92A-D3302071B429}">
      <dsp:nvSpPr>
        <dsp:cNvPr id="0" name=""/>
        <dsp:cNvSpPr/>
      </dsp:nvSpPr>
      <dsp:spPr>
        <a:xfrm>
          <a:off x="2055390" y="4176638"/>
          <a:ext cx="411078" cy="675674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4176638"/>
          <a:ext cx="5590663" cy="675674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Буџетска резерва </a:t>
          </a:r>
          <a:r>
            <a:rPr lang="sr-Cyrl-RS" sz="14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400" kern="1200" dirty="0"/>
        </a:p>
      </dsp:txBody>
      <dsp:txXfrm>
        <a:off x="2630900" y="4176638"/>
        <a:ext cx="5590663" cy="675674"/>
      </dsp:txXfrm>
    </dsp:sp>
    <dsp:sp modelId="{320B77C6-F8A0-4CEB-8B55-79E4A1BAF9E9}">
      <dsp:nvSpPr>
        <dsp:cNvPr id="0" name=""/>
        <dsp:cNvSpPr/>
      </dsp:nvSpPr>
      <dsp:spPr>
        <a:xfrm>
          <a:off x="0" y="5101950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1" kern="1200" dirty="0"/>
            <a:t>Капитални издаци</a:t>
          </a:r>
          <a:endParaRPr lang="en-US" sz="1400" b="1" kern="1200" dirty="0"/>
        </a:p>
      </dsp:txBody>
      <dsp:txXfrm>
        <a:off x="0" y="5101950"/>
        <a:ext cx="2055390" cy="277200"/>
      </dsp:txXfrm>
    </dsp:sp>
    <dsp:sp modelId="{803A06C6-F698-48F4-A91D-0B2B17EECBA4}">
      <dsp:nvSpPr>
        <dsp:cNvPr id="0" name=""/>
        <dsp:cNvSpPr/>
      </dsp:nvSpPr>
      <dsp:spPr>
        <a:xfrm>
          <a:off x="2055390" y="4902713"/>
          <a:ext cx="411078" cy="675674"/>
        </a:xfrm>
        <a:prstGeom prst="leftBrace">
          <a:avLst>
            <a:gd name="adj1" fmla="val 35000"/>
            <a:gd name="adj2" fmla="val 50000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902713"/>
          <a:ext cx="5590663" cy="67567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Капитални издаци </a:t>
          </a:r>
          <a:r>
            <a:rPr lang="sr-Cyrl-RS" sz="14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400" kern="1200" dirty="0"/>
        </a:p>
      </dsp:txBody>
      <dsp:txXfrm>
        <a:off x="2630900" y="4902713"/>
        <a:ext cx="5590663" cy="6756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1D02C-2318-4512-9F04-F52468063686}">
      <dsp:nvSpPr>
        <dsp:cNvPr id="0" name=""/>
        <dsp:cNvSpPr/>
      </dsp:nvSpPr>
      <dsp:spPr>
        <a:xfrm>
          <a:off x="1869329" y="432171"/>
          <a:ext cx="3898507" cy="3898507"/>
        </a:xfrm>
        <a:prstGeom prst="blockArc">
          <a:avLst>
            <a:gd name="adj1" fmla="val 13780177"/>
            <a:gd name="adj2" fmla="val 16119442"/>
            <a:gd name="adj3" fmla="val 3059"/>
          </a:avLst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84431-F906-455C-AAF5-4FBEC1E13C27}">
      <dsp:nvSpPr>
        <dsp:cNvPr id="0" name=""/>
        <dsp:cNvSpPr/>
      </dsp:nvSpPr>
      <dsp:spPr>
        <a:xfrm>
          <a:off x="1959660" y="350410"/>
          <a:ext cx="3898507" cy="3898507"/>
        </a:xfrm>
        <a:prstGeom prst="blockArc">
          <a:avLst>
            <a:gd name="adj1" fmla="val 11032028"/>
            <a:gd name="adj2" fmla="val 13561927"/>
            <a:gd name="adj3" fmla="val 3059"/>
          </a:avLst>
        </a:prstGeom>
        <a:solidFill>
          <a:schemeClr val="accent3">
            <a:hueOff val="-1254228"/>
            <a:satOff val="1032"/>
            <a:lumOff val="-8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1921155" y="624386"/>
          <a:ext cx="3898507" cy="3898507"/>
        </a:xfrm>
        <a:prstGeom prst="blockArc">
          <a:avLst>
            <a:gd name="adj1" fmla="val 9384810"/>
            <a:gd name="adj2" fmla="val 11527977"/>
            <a:gd name="adj3" fmla="val 3059"/>
          </a:avLst>
        </a:prstGeom>
        <a:solidFill>
          <a:schemeClr val="accent3">
            <a:hueOff val="-1075052"/>
            <a:satOff val="885"/>
            <a:lumOff val="-7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1824355" y="432698"/>
          <a:ext cx="3898507" cy="3898507"/>
        </a:xfrm>
        <a:prstGeom prst="blockArc">
          <a:avLst>
            <a:gd name="adj1" fmla="val 6600000"/>
            <a:gd name="adj2" fmla="val 9000000"/>
            <a:gd name="adj3" fmla="val 3059"/>
          </a:avLst>
        </a:prstGeom>
        <a:solidFill>
          <a:schemeClr val="accent3">
            <a:hueOff val="-895877"/>
            <a:satOff val="737"/>
            <a:lumOff val="-6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1793088" y="421622"/>
          <a:ext cx="3898507" cy="3898507"/>
        </a:xfrm>
        <a:prstGeom prst="blockArc">
          <a:avLst>
            <a:gd name="adj1" fmla="val 4108116"/>
            <a:gd name="adj2" fmla="val 6540590"/>
            <a:gd name="adj3" fmla="val 3059"/>
          </a:avLst>
        </a:prstGeom>
        <a:solidFill>
          <a:schemeClr val="accent3">
            <a:hueOff val="-716701"/>
            <a:satOff val="590"/>
            <a:lumOff val="-4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1841749" y="403182"/>
          <a:ext cx="3898507" cy="3898507"/>
        </a:xfrm>
        <a:prstGeom prst="blockArc">
          <a:avLst>
            <a:gd name="adj1" fmla="val 1861361"/>
            <a:gd name="adj2" fmla="val 4201320"/>
            <a:gd name="adj3" fmla="val 3059"/>
          </a:avLst>
        </a:prstGeom>
        <a:solidFill>
          <a:schemeClr val="accent3">
            <a:hueOff val="-537526"/>
            <a:satOff val="442"/>
            <a:lumOff val="-36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1824355" y="432698"/>
          <a:ext cx="3898507" cy="3898507"/>
        </a:xfrm>
        <a:prstGeom prst="blockArc">
          <a:avLst>
            <a:gd name="adj1" fmla="val 21000000"/>
            <a:gd name="adj2" fmla="val 1800000"/>
            <a:gd name="adj3" fmla="val 3059"/>
          </a:avLst>
        </a:prstGeom>
        <a:solidFill>
          <a:schemeClr val="accent3">
            <a:hueOff val="-358351"/>
            <a:satOff val="295"/>
            <a:lumOff val="-2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1824355" y="432698"/>
          <a:ext cx="3898507" cy="3898507"/>
        </a:xfrm>
        <a:prstGeom prst="blockArc">
          <a:avLst>
            <a:gd name="adj1" fmla="val 18600000"/>
            <a:gd name="adj2" fmla="val 21000000"/>
            <a:gd name="adj3" fmla="val 3059"/>
          </a:avLst>
        </a:prstGeom>
        <a:solidFill>
          <a:schemeClr val="accent3">
            <a:hueOff val="-179175"/>
            <a:satOff val="147"/>
            <a:lumOff val="-1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1824355" y="432698"/>
          <a:ext cx="3898507" cy="3898507"/>
        </a:xfrm>
        <a:prstGeom prst="blockArc">
          <a:avLst>
            <a:gd name="adj1" fmla="val 16200000"/>
            <a:gd name="adj2" fmla="val 18600000"/>
            <a:gd name="adj3" fmla="val 305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2994310" y="1583349"/>
          <a:ext cx="1558596" cy="1597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расходи и издаци </a:t>
          </a:r>
          <a:r>
            <a:rPr lang="en-US" sz="13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630</a:t>
          </a:r>
          <a:r>
            <a:rPr lang="sr-Cyrl-RS" sz="13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3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849</a:t>
          </a:r>
          <a:r>
            <a:rPr lang="sr-Cyrl-RS" sz="13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3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277</a:t>
          </a:r>
          <a:r>
            <a:rPr lang="sr-Cyrl-RS" sz="13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3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endParaRPr lang="en-US" sz="13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2561" y="1817254"/>
        <a:ext cx="1102094" cy="1129395"/>
      </dsp:txXfrm>
    </dsp:sp>
    <dsp:sp modelId="{73F305AC-CFDC-45B1-8AB8-6FABD1C99179}">
      <dsp:nvSpPr>
        <dsp:cNvPr id="0" name=""/>
        <dsp:cNvSpPr/>
      </dsp:nvSpPr>
      <dsp:spPr>
        <a:xfrm>
          <a:off x="3189138" y="-121068"/>
          <a:ext cx="1168940" cy="11671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Коришћење роба и услуга 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206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465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400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</a:t>
          </a:r>
          <a:r>
            <a:rPr lang="ru-RU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60325" y="49860"/>
        <a:ext cx="826566" cy="825312"/>
      </dsp:txXfrm>
    </dsp:sp>
    <dsp:sp modelId="{A14630AA-C1BD-4A7E-B665-0A7C9B6C19C9}">
      <dsp:nvSpPr>
        <dsp:cNvPr id="0" name=""/>
        <dsp:cNvSpPr/>
      </dsp:nvSpPr>
      <dsp:spPr>
        <a:xfrm>
          <a:off x="4460937" y="373341"/>
          <a:ext cx="1092922" cy="1076473"/>
        </a:xfrm>
        <a:prstGeom prst="ellipse">
          <a:avLst/>
        </a:prstGeom>
        <a:solidFill>
          <a:schemeClr val="accent3">
            <a:hueOff val="-179175"/>
            <a:satOff val="147"/>
            <a:lumOff val="-12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Дотације и трансфери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044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884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,00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20992" y="530987"/>
        <a:ext cx="772812" cy="761181"/>
      </dsp:txXfrm>
    </dsp:sp>
    <dsp:sp modelId="{E43F7264-94BE-4E7E-8A98-A0D70BB3AF06}">
      <dsp:nvSpPr>
        <dsp:cNvPr id="0" name=""/>
        <dsp:cNvSpPr/>
      </dsp:nvSpPr>
      <dsp:spPr>
        <a:xfrm>
          <a:off x="5162770" y="1554965"/>
          <a:ext cx="1002227" cy="987359"/>
        </a:xfrm>
        <a:prstGeom prst="ellipse">
          <a:avLst/>
        </a:prstGeom>
        <a:solidFill>
          <a:schemeClr val="accent3">
            <a:hueOff val="-358351"/>
            <a:satOff val="295"/>
            <a:lumOff val="-24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Расходи за запослене 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160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899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985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,00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09543" y="1699560"/>
        <a:ext cx="708681" cy="698169"/>
      </dsp:txXfrm>
    </dsp:sp>
    <dsp:sp modelId="{115526CD-270E-4C52-A164-15F2B6F9FE39}">
      <dsp:nvSpPr>
        <dsp:cNvPr id="0" name=""/>
        <dsp:cNvSpPr/>
      </dsp:nvSpPr>
      <dsp:spPr>
        <a:xfrm>
          <a:off x="4936469" y="2859966"/>
          <a:ext cx="998839" cy="963406"/>
        </a:xfrm>
        <a:prstGeom prst="ellipse">
          <a:avLst/>
        </a:prstGeom>
        <a:solidFill>
          <a:schemeClr val="accent3">
            <a:hueOff val="-537526"/>
            <a:satOff val="442"/>
            <a:lumOff val="-36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Социјална заштита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291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756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82746" y="3001054"/>
        <a:ext cx="706285" cy="681230"/>
      </dsp:txXfrm>
    </dsp:sp>
    <dsp:sp modelId="{5101AD7C-EA94-402A-A388-0FD916639D60}">
      <dsp:nvSpPr>
        <dsp:cNvPr id="0" name=""/>
        <dsp:cNvSpPr/>
      </dsp:nvSpPr>
      <dsp:spPr>
        <a:xfrm>
          <a:off x="3960669" y="3663689"/>
          <a:ext cx="972252" cy="985355"/>
        </a:xfrm>
        <a:prstGeom prst="ellipse">
          <a:avLst/>
        </a:prstGeom>
        <a:solidFill>
          <a:schemeClr val="accent3">
            <a:hueOff val="-716701"/>
            <a:satOff val="590"/>
            <a:lumOff val="-49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Субвенције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11.900.000,00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03052" y="3807991"/>
        <a:ext cx="687486" cy="696751"/>
      </dsp:txXfrm>
    </dsp:sp>
    <dsp:sp modelId="{D19ADD6D-9F0A-4766-B637-BB2D5495A9BB}">
      <dsp:nvSpPr>
        <dsp:cNvPr id="0" name=""/>
        <dsp:cNvSpPr/>
      </dsp:nvSpPr>
      <dsp:spPr>
        <a:xfrm>
          <a:off x="2645976" y="3703928"/>
          <a:ext cx="942293" cy="963406"/>
        </a:xfrm>
        <a:prstGeom prst="ellipse">
          <a:avLst/>
        </a:prstGeom>
        <a:solidFill>
          <a:schemeClr val="accent3">
            <a:hueOff val="-895877"/>
            <a:satOff val="737"/>
            <a:lumOff val="-61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Остали расходи 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558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814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47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3972" y="3845016"/>
        <a:ext cx="666301" cy="681230"/>
      </dsp:txXfrm>
    </dsp:sp>
    <dsp:sp modelId="{4F05B281-B6DB-45BB-A427-1BF92AADC139}">
      <dsp:nvSpPr>
        <dsp:cNvPr id="0" name=""/>
        <dsp:cNvSpPr/>
      </dsp:nvSpPr>
      <dsp:spPr>
        <a:xfrm>
          <a:off x="1646012" y="2821957"/>
          <a:ext cx="930631" cy="1039424"/>
        </a:xfrm>
        <a:prstGeom prst="ellipse">
          <a:avLst/>
        </a:prstGeom>
        <a:solidFill>
          <a:schemeClr val="accent3">
            <a:hueOff val="-1075052"/>
            <a:satOff val="885"/>
            <a:lumOff val="-73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резерве 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00.000,00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82300" y="2974177"/>
        <a:ext cx="658055" cy="734984"/>
      </dsp:txXfrm>
    </dsp:sp>
    <dsp:sp modelId="{2D6C03BD-4023-431E-84F6-C080A9961C8A}">
      <dsp:nvSpPr>
        <dsp:cNvPr id="0" name=""/>
        <dsp:cNvSpPr/>
      </dsp:nvSpPr>
      <dsp:spPr>
        <a:xfrm>
          <a:off x="1436309" y="1626197"/>
          <a:ext cx="1115078" cy="1088027"/>
        </a:xfrm>
        <a:prstGeom prst="ellipse">
          <a:avLst/>
        </a:prstGeom>
        <a:solidFill>
          <a:schemeClr val="accent3">
            <a:hueOff val="-1254228"/>
            <a:satOff val="1032"/>
            <a:lumOff val="-8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Капитални издаци 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338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437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,00</a:t>
          </a: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динара</a:t>
          </a:r>
          <a:endParaRPr lang="en-US" sz="8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608" y="1785535"/>
        <a:ext cx="788480" cy="769351"/>
      </dsp:txXfrm>
    </dsp:sp>
    <dsp:sp modelId="{71E2BA2D-7331-40B0-A04D-CE4720D4E36C}">
      <dsp:nvSpPr>
        <dsp:cNvPr id="0" name=""/>
        <dsp:cNvSpPr/>
      </dsp:nvSpPr>
      <dsp:spPr>
        <a:xfrm>
          <a:off x="2018183" y="360042"/>
          <a:ext cx="1116304" cy="1116296"/>
        </a:xfrm>
        <a:prstGeom prst="ellipse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Отплата камате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en-U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50</a:t>
          </a:r>
          <a:r>
            <a:rPr lang="sr-Cyrl-RS" sz="8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.000,00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800" kern="1200" dirty="0"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800" kern="1200" dirty="0">
            <a:solidFill>
              <a:srgbClr val="F8F8F8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1662" y="523520"/>
        <a:ext cx="789346" cy="789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3122" tIns="46561" rIns="93122" bIns="465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96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63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1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71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28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78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88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99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90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0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2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06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52015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231995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26732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5304511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06709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091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814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9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80528" y="2492896"/>
            <a:ext cx="7772400" cy="1470025"/>
          </a:xfrm>
        </p:spPr>
        <p:txBody>
          <a:bodyPr/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КНИЋ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5591" y="4365104"/>
            <a:ext cx="6400800" cy="1600200"/>
          </a:xfrm>
        </p:spPr>
        <p:txBody>
          <a:bodyPr/>
          <a:lstStyle/>
          <a:p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ГРАЂАНСКИ ВОДИЧ КРОЗ ОДЛУКУ </a:t>
            </a:r>
            <a:r>
              <a:rPr lang="sr-Cyrl-R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ПРВОЈ ИЗМЕНИ  И ДОПУНИ ОДЛУКЕ О БУЏЕТУ за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2025. годину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0FBFB9E4-635C-2DA8-B45A-C5CE65C154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33"/>
          <a:stretch/>
        </p:blipFill>
        <p:spPr bwMode="auto">
          <a:xfrm>
            <a:off x="3275857" y="620688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прихода и примања за 2025. годину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7290014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прихода и примања за 2025. годину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246615"/>
              </p:ext>
            </p:extLst>
          </p:nvPr>
        </p:nvGraphicFramePr>
        <p:xfrm>
          <a:off x="1115616" y="1667235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978775" cy="1143000"/>
          </a:xfrm>
        </p:spPr>
        <p:txBody>
          <a:bodyPr>
            <a:normAutofit fontScale="90000"/>
          </a:bodyPr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се променило у односу на 20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0" y="1509713"/>
            <a:ext cx="8229600" cy="1130300"/>
          </a:xfrm>
        </p:spPr>
        <p:txBody>
          <a:bodyPr>
            <a:normAutofit/>
          </a:bodyPr>
          <a:lstStyle/>
          <a:p>
            <a:pPr algn="just"/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Укупни приходи и примања наше општине у 2025. години су се </a:t>
            </a:r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смањили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Одлуку о буџету за 2024. годину за</a:t>
            </a:r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45.638.807,41</a:t>
            </a:r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динара, односно за </a:t>
            </a:r>
            <a:r>
              <a:rPr lang="sr-Latn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6,75</a:t>
            </a:r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64222" y="5053992"/>
            <a:ext cx="6956249" cy="9873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Cyrl-R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Непорески приходи</a:t>
            </a:r>
            <a:r>
              <a:rPr lang="sr-Cyrl-R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sr-Cyrl-R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повећани за 95.200,00 динара.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sr-Cyrl-R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Порески приходи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повећани за 10.089.590,00 динара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733675"/>
            <a:ext cx="6851650" cy="2063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Трансфери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смањени за 52.162.149,19 динара.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Меморандумске ставке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смањене за 374.000,00 динара.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965450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608" y="4921435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шта се троше јавна средства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fontScale="92500" lnSpcReduction="10000"/>
          </a:bodyPr>
          <a:lstStyle/>
          <a:p>
            <a:pPr marL="137160" indent="0" algn="just">
              <a:buNone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Буџет мора бити у равнотежи, што значи да расходи морају одговарати приходима. Укупни планирани расходи и издаци у 2025. години из буџета износе: </a:t>
            </a:r>
          </a:p>
          <a:p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ИЗДАЦИ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И ИЗДАЦИ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морају се исказивати на законом прописан начин, односно морају се исказивати: по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програмима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функцији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која показује функционалну намену за одређену област; по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економској класификацији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 </a:t>
            </a:r>
            <a:r>
              <a:rPr lang="sr-Cyrl-R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корисницима буџета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630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849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277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</a:t>
            </a:r>
            <a:endParaRPr lang="sr-Latn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705544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расхода и издатака буџета за 2025. годину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452766"/>
              </p:ext>
            </p:extLst>
          </p:nvPr>
        </p:nvGraphicFramePr>
        <p:xfrm>
          <a:off x="609600" y="1484784"/>
          <a:ext cx="7490792" cy="4557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расхода и издатака буџета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2025. годину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950124"/>
              </p:ext>
            </p:extLst>
          </p:nvPr>
        </p:nvGraphicFramePr>
        <p:xfrm>
          <a:off x="1481137" y="1772816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1938"/>
            <a:ext cx="8229600" cy="830262"/>
          </a:xfrm>
        </p:spPr>
        <p:txBody>
          <a:bodyPr/>
          <a:lstStyle/>
          <a:p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се променило у односу на 20</a:t>
            </a:r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годину?</a:t>
            </a:r>
            <a:endParaRPr lang="sr-Latn-R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914400" y="1092200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Укупни трошкови наше општине у 20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години су се 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смањили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Одлуку о буџету за 2024. годину за </a:t>
            </a:r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638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807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динара, односно за</a:t>
            </a:r>
            <a:r>
              <a:rPr lang="sr-Cyrl-R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indent="0" eaLnBrk="1" hangingPunct="1">
              <a:buFontTx/>
              <a:buNone/>
            </a:pPr>
            <a:endParaRPr lang="sr-Latn-R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195736" y="2587625"/>
            <a:ext cx="6948264" cy="1837994"/>
          </a:xfrm>
        </p:spPr>
        <p:txBody>
          <a:bodyPr rtlCol="0">
            <a:normAutofit/>
          </a:bodyPr>
          <a:lstStyle/>
          <a:p>
            <a:pPr lvl="0"/>
            <a:r>
              <a:rPr lang="sr-Cyrl-R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Коришћење роба и услуга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смањени за</a:t>
            </a:r>
            <a:r>
              <a:rPr lang="sr-Cyrl-R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sr-Latn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257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973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</a:t>
            </a:r>
            <a:r>
              <a:rPr lang="sr-Cyrl-RS" sz="1700" b="1" dirty="0">
                <a:solidFill>
                  <a:schemeClr val="hlink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;</a:t>
            </a:r>
            <a:endParaRPr lang="en-US" sz="1700" b="1" dirty="0">
              <a:solidFill>
                <a:schemeClr val="hlin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Cyrl-R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Дотације и трансфери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смањени за 15.042.223,00 динара</a:t>
            </a:r>
            <a:endParaRPr lang="sr-Cyrl-R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r-Cyrl-R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за социјалну заштиту</a:t>
            </a:r>
            <a:r>
              <a:rPr lang="sr-Cyrl-R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смањени за 13.559.616,46 динара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sr-Cyrl-R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22787"/>
            <a:ext cx="6995120" cy="1786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Остали расходи </a:t>
            </a:r>
            <a:r>
              <a:rPr lang="sr-Cyrl-R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повећани </a:t>
            </a:r>
            <a:r>
              <a:rPr lang="sr-Cyrl-RS" altLang="en-US" sz="1700">
                <a:latin typeface="Times New Roman" panose="02020603050405020304" pitchFamily="18" charset="0"/>
                <a:cs typeface="Times New Roman" panose="02020603050405020304" pitchFamily="18" charset="0"/>
              </a:rPr>
              <a:t>за 4.862.585,00 </a:t>
            </a:r>
            <a:r>
              <a:rPr lang="sr-Cyrl-R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динара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Субвенције</a:t>
            </a:r>
            <a:r>
              <a:rPr lang="sr-Cyrl-R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повећане за 7.083.353,00 динара</a:t>
            </a:r>
            <a:endParaRPr lang="sr-Latn-RS" alt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sz="1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Капитални издаци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sr-Cyrl-R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повећани за 5.857.217,97 динара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sz="1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за запослене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повећани за 12.567.849,00 динара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Cyrl-RS" alt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буџета по програмима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211336"/>
              </p:ext>
            </p:extLst>
          </p:nvPr>
        </p:nvGraphicFramePr>
        <p:xfrm>
          <a:off x="179512" y="980729"/>
          <a:ext cx="8872642" cy="52679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Назив програма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из Одлуке о буџету за 20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годину  (износ у динарима)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буџета по програму 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1. Становање, урбанизам и просторно планирање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2. Комуналне делатности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8,51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4. Развој туризма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3,57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5. Пољопривреда и рурални развој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6. Заштита животне средине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7. Организација саобраћаја и саобраћајна инфраструктура 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93.312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14,79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8. Предшколско васпитање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16,08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9. Основно образовањ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884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10,68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10. Средње образовање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23.280.000,00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3,69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11. Социјална и дечија заштита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</a:t>
                      </a:r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.500,00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4,69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12. Здравствена заштита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4.100.000,00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0,65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13. Развој културе и информисања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15.29.450,00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2.42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14. Развој спорта и омладине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13.000.000,00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15. Опште услуге локалне самоуправе 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141.179.012,34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22,38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16. Политички систем локалне самоуправе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27.012.259,00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4,28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17. Енергетска ефикасност  и обновљиви извори енергије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4.842.256,54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0,77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Укупни расходи по програмима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630.849.277,14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r-Cyrl-R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расхода по буџетским програмима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67EA4FA-4D59-480A-942F-8112EB0273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471220"/>
              </p:ext>
            </p:extLst>
          </p:nvPr>
        </p:nvGraphicFramePr>
        <p:xfrm>
          <a:off x="899592" y="980728"/>
          <a:ext cx="7416825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1052736"/>
            <a:ext cx="751324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настаје буџет општине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учествује у буџетском процесу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чега се доноси буџет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прихода и примања за 20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Шта се променило у приходима из буџета  у</a:t>
            </a:r>
            <a:r>
              <a:rPr lang="sr-Latn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односу на </a:t>
            </a:r>
            <a:r>
              <a:rPr lang="sr-Latn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2024.</a:t>
            </a: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годин</a:t>
            </a:r>
            <a:r>
              <a:rPr lang="sr-Cyrl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шта се троше јавна средства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су расходи и издаци буџета?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расхода и издатака за 20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Шта се променило у расходима из буџета  у</a:t>
            </a:r>
            <a:r>
              <a:rPr lang="sr-Latn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односу на </a:t>
            </a:r>
            <a:r>
              <a:rPr lang="sr-Latn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2024.</a:t>
            </a:r>
            <a:r>
              <a:rPr lang="sr-Cyrl-B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годин</a:t>
            </a:r>
            <a:r>
              <a:rPr lang="sr-Cyrl-R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?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буџета расподељени по директним и индиректним буџетским корисницима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Најважнији пројекти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0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буџета расподељени по директним и индиректним буџетским корисницима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508D4D1-E473-EA9B-E5FB-3456C2E308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493046"/>
              </p:ext>
            </p:extLst>
          </p:nvPr>
        </p:nvGraphicFramePr>
        <p:xfrm>
          <a:off x="609599" y="1988840"/>
          <a:ext cx="6914728" cy="4645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899">
                  <a:extLst>
                    <a:ext uri="{9D8B030D-6E8A-4147-A177-3AD203B41FA5}">
                      <a16:colId xmlns:a16="http://schemas.microsoft.com/office/drawing/2014/main" val="328897568"/>
                    </a:ext>
                  </a:extLst>
                </a:gridCol>
                <a:gridCol w="2018693">
                  <a:extLst>
                    <a:ext uri="{9D8B030D-6E8A-4147-A177-3AD203B41FA5}">
                      <a16:colId xmlns:a16="http://schemas.microsoft.com/office/drawing/2014/main" val="1446457956"/>
                    </a:ext>
                  </a:extLst>
                </a:gridCol>
                <a:gridCol w="2130843">
                  <a:extLst>
                    <a:ext uri="{9D8B030D-6E8A-4147-A177-3AD203B41FA5}">
                      <a16:colId xmlns:a16="http://schemas.microsoft.com/office/drawing/2014/main" val="3918449442"/>
                    </a:ext>
                  </a:extLst>
                </a:gridCol>
                <a:gridCol w="2092293">
                  <a:extLst>
                    <a:ext uri="{9D8B030D-6E8A-4147-A177-3AD203B41FA5}">
                      <a16:colId xmlns:a16="http://schemas.microsoft.com/office/drawing/2014/main" val="406900562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 бр.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Назив буџетског корисника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из Одлуке о буџету за 2025. годину  (износ у динарима)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буџета по кориснику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192225024"/>
                  </a:ext>
                </a:extLst>
              </a:tr>
              <a:tr h="314723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Скупштина општине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957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572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55973193"/>
                  </a:ext>
                </a:extLst>
              </a:tr>
              <a:tr h="329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Председник општине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08724039"/>
                  </a:ext>
                </a:extLst>
              </a:tr>
              <a:tr h="167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Општинско веће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055307294"/>
                  </a:ext>
                </a:extLst>
              </a:tr>
              <a:tr h="167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Општинска управа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492,770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74,11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4138335612"/>
                  </a:ext>
                </a:extLst>
              </a:tr>
              <a:tr h="329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Општинско јавно правобранилаштво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258879500"/>
                  </a:ext>
                </a:extLst>
              </a:tr>
              <a:tr h="167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Месне заједнице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044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826979350"/>
                  </a:ext>
                </a:extLst>
              </a:tr>
              <a:tr h="329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Центар за културу и библиотека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2,28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3126393600"/>
                  </a:ext>
                </a:extLst>
              </a:tr>
              <a:tr h="490472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Туристичка организација општине Кнић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925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270709857"/>
                  </a:ext>
                </a:extLst>
              </a:tr>
              <a:tr h="329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Центар за социјални рад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4,400,000.00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3380724026"/>
                  </a:ext>
                </a:extLst>
              </a:tr>
              <a:tr h="490472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Предшколска установа Цветић Кнић</a:t>
                      </a:r>
                      <a:endParaRPr lang="sr-Cyrl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756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15,08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63226014"/>
                  </a:ext>
                </a:extLst>
              </a:tr>
              <a:tr h="623238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 здрављаДаница и Коста Шамановић Кнић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3,500,000.00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536866841"/>
                  </a:ext>
                </a:extLst>
              </a:tr>
              <a:tr h="136588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r-Latn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К У П Н О: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sr-Cyrl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R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" marR="4907" marT="4907" marB="0" anchor="ctr"/>
                </a:tc>
                <a:extLst>
                  <a:ext uri="{0D108BD9-81ED-4DB2-BD59-A6C34878D82A}">
                    <a16:rowId xmlns:a16="http://schemas.microsoft.com/office/drawing/2014/main" val="1874976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5271"/>
              </p:ext>
            </p:extLst>
          </p:nvPr>
        </p:nvGraphicFramePr>
        <p:xfrm>
          <a:off x="899592" y="1340769"/>
          <a:ext cx="7560841" cy="542674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знос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sr-Cyrl-R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Реконструкција путева на територији општине Кнић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33.550.000,00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CREST-</a:t>
                      </a: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културни препород за богатији туризам у Шумадији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5.669.223,00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Измештање мерних места, увођење нових линија јавне расвете и надзор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2.350.000,00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Изградња трафостанице и прикључак електричне енергије за потребе постројења за пречишћавање отпадних вода и пројектне документације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10.840.000,00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Уређење парковске површине испред дома културе у Топоници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3.829.020,00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Адаптација предшколске установе Цветић – објекат Звончица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6.343.617,00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Уколико сте заинтересовани да сагледате у целини Одлуку о буџету општине Кнић</a:t>
            </a:r>
            <a:r>
              <a:rPr lang="sr-Cyrl-R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2025. годину, исту можете преузети на следећем линку интернет странице општинске управе: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https://knic.rs/wp-content/uploads/2025/06/Odluka-o-prvoj-izmeni-odluke-o-budzetu-za-2025.pdf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Драги суграђани и </a:t>
            </a:r>
            <a:r>
              <a:rPr lang="sr-Cyrl-R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суграђанке</a:t>
            </a: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Грађански буџет представља сажет и јасан приказ Одлуке о буџету општине</a:t>
            </a: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Кнић за 2025. 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општине Кнић у заједничком постављању циљева, дефинисању приоритета и планирању развоја наше општине.</a:t>
            </a: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Срећко Илић</a:t>
            </a: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Председник општине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се финансира из буџета?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Општинско јавно правобранилаштво 	</a:t>
            </a:r>
            <a:endParaRPr lang="sr-Latn-RS" alt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Центар за културу и библиотека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Предшколска установа Цветић Кнић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Туристички организација </a:t>
            </a:r>
            <a:r>
              <a:rPr lang="sr-Cyrl-R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 Кнић</a:t>
            </a:r>
            <a:endParaRPr lang="ru-RU" alt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Месне заједнице (Бајчетина, Балосаве, Баре, Бечевица, Борач, Брњица, Бумбарево Брдо, Врбета, Вучковица, Гривац, Гружа-Грабовац, Губеревац, Гунцати, Драгушица, Дубрава, Жуње, Забојница, Кикојевац, Кнежевац, Кнић, Коњуша-Брестовац, Лесковац, Липница, Љубић, Љуљаци, Опланић, Пајсијевић, Претоке, Радмиловић, Рашковић, Суморовац, Топоница-Кусовац, Честин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Здравствена институција (домов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Социјална институција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Непрофитне организације (удружења грађана, црвени крст,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настаје буџет</a:t>
            </a:r>
            <a:r>
              <a:rPr lang="sr-Latn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општине?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БУЏЕТ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Председник општине и Општинска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Приликом дефинисања овог, за општину Кнић</a:t>
            </a:r>
            <a:r>
              <a:rPr lang="sr-Latn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учествује у буџетском процесу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3411302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Грађани и њихова удружења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368152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Јавно комунално предузеће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чега се доноси буџет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43838951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се пуни општинска каса?</a:t>
            </a:r>
            <a:endParaRPr lang="sr-Latn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Укупни </a:t>
            </a:r>
            <a:r>
              <a:rPr lang="sr-Cyrl-R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јавни приходи и примања 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 Кнић за 2025. годину износе</a:t>
            </a:r>
          </a:p>
          <a:p>
            <a:pPr algn="just"/>
            <a:endParaRPr lang="sr-Cyrl-R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Одлуком о буџету општине  Кнић  за 2025. годину планирана су средства из буџета општине у износу од</a:t>
            </a:r>
            <a:r>
              <a:rPr lang="en-GB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601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00.000,00 динара, пренета средства из ранијих година у износу од 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946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727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 и средства из осталих извора у износу од 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302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550</a:t>
            </a:r>
            <a:r>
              <a:rPr lang="sr-Cyrl-R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,00 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3583679"/>
              </p:ext>
            </p:extLst>
          </p:nvPr>
        </p:nvGraphicFramePr>
        <p:xfrm>
          <a:off x="827584" y="4830611"/>
          <a:ext cx="7632848" cy="1741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630</a:t>
            </a:r>
            <a:r>
              <a:rPr lang="sr-Cyrl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849</a:t>
            </a:r>
            <a:r>
              <a:rPr lang="sr-Cyrl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277</a:t>
            </a:r>
            <a:r>
              <a:rPr lang="sr-Cyrl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sr-Cyrl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су приходи и примања буџета?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012140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44408" y="6400799"/>
            <a:ext cx="512638" cy="365125"/>
          </a:xfrm>
        </p:spPr>
        <p:txBody>
          <a:bodyPr/>
          <a:lstStyle/>
          <a:p>
            <a:fld id="{75FB0A07-249F-4345-993B-6AB4700608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88D309-8210-4156-815F-5C40CB5114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98649A-4D15-4AF6-983D-B3C07ADB54D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934e4f6f-c740-4e49-838d-10594e3f873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0AC4ACF-3D59-4AC1-B922-560DA8BD6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3903</TotalTime>
  <Words>2496</Words>
  <Application>Microsoft Office PowerPoint</Application>
  <PresentationFormat>On-screen Show (4:3)</PresentationFormat>
  <Paragraphs>381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Wingdings</vt:lpstr>
      <vt:lpstr>Wingdings 3</vt:lpstr>
      <vt:lpstr>Custom Design</vt:lpstr>
      <vt:lpstr>Facet</vt:lpstr>
      <vt:lpstr>ОПШТИНА КНИЋ</vt:lpstr>
      <vt:lpstr>PowerPoint Presentation</vt:lpstr>
      <vt:lpstr>PowerPoint Presentation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2025. годину</vt:lpstr>
      <vt:lpstr>Структура планираних прихода и примања за 2025. годину</vt:lpstr>
      <vt:lpstr>Шта се променило у односу на 2024. годину?</vt:lpstr>
      <vt:lpstr>На шта се троше јавна средства?</vt:lpstr>
      <vt:lpstr>PowerPoint Presentation</vt:lpstr>
      <vt:lpstr>Структура планираних расхода и издатака буџета за 2025. годину</vt:lpstr>
      <vt:lpstr>Структура планираних расхода и издатака буџета за 2025. годину</vt:lpstr>
      <vt:lpstr>Шта се променило у односу на 2024.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Aleksandar Rakonjac</cp:lastModifiedBy>
  <cp:revision>439</cp:revision>
  <cp:lastPrinted>2025-02-28T09:47:34Z</cp:lastPrinted>
  <dcterms:created xsi:type="dcterms:W3CDTF">2006-08-16T00:00:00Z</dcterms:created>
  <dcterms:modified xsi:type="dcterms:W3CDTF">2025-07-22T06:32:58Z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0x0101002C1DB5488F8A3A4FBFF3F075976528E0</vt:lpwstr>
  </property>
</Properties>
</file>